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DM Sans Medium"/>
      <p:regular r:id="rId15"/>
      <p:bold r:id="rId16"/>
      <p:italic r:id="rId17"/>
      <p:boldItalic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MSansMedium-regular.fntdata"/><Relationship Id="rId14" Type="http://schemas.openxmlformats.org/officeDocument/2006/relationships/slide" Target="slides/slide9.xml"/><Relationship Id="rId17" Type="http://schemas.openxmlformats.org/officeDocument/2006/relationships/font" Target="fonts/DMSansMedium-italic.fntdata"/><Relationship Id="rId16" Type="http://schemas.openxmlformats.org/officeDocument/2006/relationships/font" Target="fonts/DMSansMedium-bold.fntdata"/><Relationship Id="rId19" Type="http://schemas.openxmlformats.org/officeDocument/2006/relationships/font" Target="fonts/Poppins-regular.fntdata"/><Relationship Id="rId18" Type="http://schemas.openxmlformats.org/officeDocument/2006/relationships/font" Target="fonts/DMSans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8ea5f05a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78ea5f05a9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2d2851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1242d28513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42d2851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1242d285131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42d28513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1242d285131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42d2851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1242d28513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42d28513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1242d285131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42d28513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1242d285131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42d2851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1242d28513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42d28513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1242d285131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428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804702" y="1785814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441" y="5152662"/>
            <a:ext cx="1086358" cy="132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160" y="345614"/>
            <a:ext cx="2023502" cy="1672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23888" y="1731706"/>
            <a:ext cx="78867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1425" spcFirstLastPara="1" rIns="91425" wrap="square" tIns="90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DM Sans Medium"/>
              <a:buNone/>
              <a:defRPr b="0" i="0" sz="45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623888" y="1095154"/>
            <a:ext cx="78867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0000" lIns="91425" spcFirstLastPara="1" rIns="91425" wrap="square" tIns="90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844C5"/>
              </a:buClr>
              <a:buSzPts val="1500"/>
              <a:buNone/>
              <a:defRPr b="0" i="0" sz="1500">
                <a:solidFill>
                  <a:srgbClr val="F844C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500"/>
              <a:buChar char="•"/>
              <a:defRPr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32E4D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5428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21286" y="5296305"/>
            <a:ext cx="1563788" cy="12924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9.jp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 txBox="1"/>
          <p:nvPr>
            <p:ph type="ctrTitle"/>
          </p:nvPr>
        </p:nvSpPr>
        <p:spPr>
          <a:xfrm>
            <a:off x="296850" y="2319725"/>
            <a:ext cx="85503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5000">
                <a:latin typeface="Poppins"/>
                <a:ea typeface="Poppins"/>
                <a:cs typeface="Poppins"/>
                <a:sym typeface="Poppins"/>
              </a:rPr>
              <a:t>Une société démocratique</a:t>
            </a:r>
            <a:endParaRPr sz="5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5000">
                <a:latin typeface="Poppins"/>
                <a:ea typeface="Poppins"/>
                <a:cs typeface="Poppins"/>
                <a:sym typeface="Poppins"/>
              </a:rPr>
              <a:t>informée</a:t>
            </a:r>
            <a:endParaRPr sz="50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" name="Google Shape;95;p15"/>
          <p:cNvGrpSpPr/>
          <p:nvPr/>
        </p:nvGrpSpPr>
        <p:grpSpPr>
          <a:xfrm>
            <a:off x="7440497" y="5550131"/>
            <a:ext cx="1604574" cy="1230952"/>
            <a:chOff x="6759070" y="3578270"/>
            <a:chExt cx="2231055" cy="1730080"/>
          </a:xfrm>
        </p:grpSpPr>
        <p:pic>
          <p:nvPicPr>
            <p:cNvPr id="96" name="Google Shape;9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59070" y="3578270"/>
              <a:ext cx="2231050" cy="173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/>
            <p:cNvPicPr preferRelativeResize="0"/>
            <p:nvPr/>
          </p:nvPicPr>
          <p:blipFill rotWithShape="1">
            <a:blip r:embed="rId4">
              <a:alphaModFix/>
            </a:blip>
            <a:srcRect b="0" l="0" r="0" t="72768"/>
            <a:stretch/>
          </p:blipFill>
          <p:spPr>
            <a:xfrm>
              <a:off x="6759075" y="4837225"/>
              <a:ext cx="2231050" cy="471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39999" y="260400"/>
            <a:ext cx="795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Les plateformes en ligne</a:t>
            </a:r>
            <a:endParaRPr b="1" i="0" sz="3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8788" y="1231738"/>
            <a:ext cx="91440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grande partie de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informations qui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viennent à nous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proviennent de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plateformes en ligne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telles que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1" marL="9144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○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moteurs de recherche (p. ex. Google et Yahoo)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○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médias sociaux (p. ex. YouTube et Tiktok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Ces plateformes disposent d’un pouvoir considérable, car elles filtrent et contrôlent l’information à laquelle nous accédons. 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7047025" y="5246275"/>
            <a:ext cx="2011450" cy="1585042"/>
            <a:chOff x="7047025" y="5246275"/>
            <a:chExt cx="2011450" cy="1585042"/>
          </a:xfrm>
        </p:grpSpPr>
        <p:sp>
          <p:nvSpPr>
            <p:cNvPr id="106" name="Google Shape;106;p16"/>
            <p:cNvSpPr/>
            <p:nvPr/>
          </p:nvSpPr>
          <p:spPr>
            <a:xfrm>
              <a:off x="7047025" y="524627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" name="Google Shape;10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53900" y="558703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3779" y="4135045"/>
            <a:ext cx="1014618" cy="99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3775" y="5422525"/>
            <a:ext cx="1014618" cy="99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1880" y="4137246"/>
            <a:ext cx="1010107" cy="98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35488" y="4026775"/>
            <a:ext cx="1242025" cy="120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83738" y="5512127"/>
            <a:ext cx="1851740" cy="96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35498" y="5307716"/>
            <a:ext cx="1242027" cy="1219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0" y="1169450"/>
            <a:ext cx="9144000" cy="1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algorithmes sont des programmes informatiques qui i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ndiquent aux ordinateurs ou aux plateformes en ligne comment effectuer certaines tâches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telles que trier de l’information.  </a:t>
            </a:r>
            <a:r>
              <a:rPr i="0" lang="en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Les algorithmes</a:t>
            </a:r>
            <a:endParaRPr i="0" sz="3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22" name="Google Shape;122;p17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" name="Google Shape;123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850" y="2788650"/>
            <a:ext cx="4314312" cy="367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0" y="1197900"/>
            <a:ext cx="9144000" cy="42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Vous avez sûrement déjà remarqué, en naviguant sur Internet, des informations ou des publicités basées sur vos recherches précédentes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 sur d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 contenu que vous avez regardé ou lu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➔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Pouvez-vous donner un exemple précis d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’une telle situation que vous avez vécue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Savez-vous comment l’information en ligne est personnalisée par les algorithmes?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savez-vous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des stratégies de personnalisation en ligne ou des algorithmes de recommandation?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332250" y="236675"/>
            <a:ext cx="8020918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Discussion : les algorithmes</a:t>
            </a:r>
            <a:endParaRPr b="1" i="0" sz="3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33" name="Google Shape;133;p18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4" name="Google Shape;13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0" y="1197900"/>
            <a:ext cx="9144000" cy="26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algorithmes vous présentent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</a:t>
            </a: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contenu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populaire, intéressant </a:t>
            </a: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nouveau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afin de vous inciter à cliquer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sur des liens, à dérouler un fil d’actualité et à visionner des vidéos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vont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retenir votre attention le plus longtemps possible.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vous passez de temps sur un site, plus vous voyez de publicités et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 cette plateforme gagne de l’argent.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 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Retenir l'attention</a:t>
            </a:r>
            <a:endParaRPr b="1" i="0" sz="3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Image result for publicitÃ© en ligne"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512" y="4001200"/>
            <a:ext cx="3400972" cy="241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9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44" name="Google Shape;144;p19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" name="Google Shape;14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Bulle de filtres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-29125" y="1197900"/>
            <a:ext cx="91440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sommes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seulement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exposé.e.s à des informations qui nous plaisent ou avec lesquelles nous sommes en accord, cela peut créer des </a:t>
            </a:r>
            <a:r>
              <a:rPr b="1"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925" y="2889525"/>
            <a:ext cx="4773900" cy="2630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0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55" name="Google Shape;155;p20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6" name="Google Shape;15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21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63" name="Google Shape;163;p21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1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Discussion : les bulles de filtres</a:t>
            </a:r>
            <a:endParaRPr b="1" i="0" sz="3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0" y="1197900"/>
            <a:ext cx="9144000" cy="4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À quel point notre compréhension des gens, des problèmes et des événements peut-elle être affectée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si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nous ne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consult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 l’information que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ous aim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ons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 qui renforce nos points de vue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impact les « bulles de filtres »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peuvent-elles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avoir sur les discussions portant sur des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enjeux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politiques controversés?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Devrions-nous faire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efforts pour éviter de nous retrouver dans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des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filtres? Quelles mesures pouvons-nous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prendre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 découvrir d'autres points de vue?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13" y="1197900"/>
            <a:ext cx="91440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Quand une personne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est enfermée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dans des bulles de filtres, elle peut avoir plus de difficulté à entrer en contact avec d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’autres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personnes qui ont des champs d’intérêt ou des opinions politiques qui diffèrent des siens.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Cela peut également la conduire à accorder plus de crédibilité aux informations qui confirment ses croyances personnelles préexistantes.</a:t>
            </a:r>
            <a:endParaRPr i="0" sz="2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336925" y="249575"/>
            <a:ext cx="921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Clivages et biais de confirmation</a:t>
            </a:r>
            <a:endParaRPr b="1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8451" y="4407400"/>
            <a:ext cx="4527125" cy="214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2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76" name="Google Shape;176;p22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>
            <a:off x="0" y="0"/>
            <a:ext cx="9144000" cy="1197900"/>
          </a:xfrm>
          <a:prstGeom prst="rect">
            <a:avLst/>
          </a:prstGeom>
          <a:solidFill>
            <a:srgbClr val="7F3B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28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Discussion</a:t>
            </a:r>
            <a:endParaRPr b="1" i="0" sz="3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7047025" y="5246275"/>
            <a:ext cx="2011450" cy="1585042"/>
            <a:chOff x="7044825" y="5231425"/>
            <a:chExt cx="2011450" cy="1585042"/>
          </a:xfrm>
        </p:grpSpPr>
        <p:sp>
          <p:nvSpPr>
            <p:cNvPr id="185" name="Google Shape;185;p23"/>
            <p:cNvSpPr/>
            <p:nvPr/>
          </p:nvSpPr>
          <p:spPr>
            <a:xfrm>
              <a:off x="7044825" y="5231425"/>
              <a:ext cx="1923300" cy="1461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6" name="Google Shape;186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51700" y="5572188"/>
              <a:ext cx="1604575" cy="12442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3"/>
          <p:cNvSpPr/>
          <p:nvPr/>
        </p:nvSpPr>
        <p:spPr>
          <a:xfrm>
            <a:off x="0" y="1197900"/>
            <a:ext cx="91440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de faire preuve d’esprit critique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face aux 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informations en ligne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e</a:t>
            </a:r>
            <a:r>
              <a:rPr i="0" lang="en" sz="2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 tant qu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’individu et en tant que société?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sont les avantages et les défis liés à l'obtention de nouvelles et d'informations à partir de plateformes en ligne?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Pensez-vous que la plupart des individus 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comprennent</a:t>
            </a:r>
            <a:r>
              <a:rPr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le fonctionnement des plateformes en ligne? Que pouvons-nous faire pour aider les autres à bien s’informer?</a:t>
            </a:r>
            <a:endParaRPr i="0" sz="2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