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DM Sans" pitchFamily="2" charset="0"/>
      <p:regular r:id="rId46"/>
      <p:bold r:id="rId47"/>
      <p:italic r:id="rId48"/>
      <p:boldItalic r:id="rId49"/>
    </p:embeddedFont>
    <p:embeddedFont>
      <p:font typeface="Poppins" panose="00000500000000000000"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2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star.com/business/2022/01/25/customers-are-reporting-bare-shelves-and-product-shortages-at-grocery-stores-but-retailers-say-there-is-no-food-shortage-ye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esoleil.com/2022/02/16/encore-plus-de-tablettes-vides-dans-les-supermarches-f8f5c11c694647998945c50cb4c22ad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iberation.fr/international/europe/aux-canaries-le-volcan-de-la-palma-sest-rendormi-20211227_LSHEBTCWLNARXAGJK7H6WLDE7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iberation.fr/international/europe/aux-canaries-le-volcan-de-la-palma-sest-rendormi-20211227_LSHEBTCWLNARXAGJK7H6WLDE7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emonde.fr/climat/article/2021/11/17/des-milliers-de-personnes-evacuees-en-raison-d-inondations-dans-l-ouest-du-canada_6102422_1652612.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emonde.fr/climat/article/2021/11/17/des-milliers-de-personnes-evacuees-en-raison-d-inondations-dans-l-ouest-du-canada_6102422_1652612.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QYxuNAFx4y6_X58DzfAr2xkP7btJzywYutNibYrtMM/ed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QYxuNAFx4y6_X58DzfAr2xkP7btJzywYutNibYrtMM/ed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QYxuNAFx4y6_X58DzfAr2xkP7btJzywYutNibYrtMM/edi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lympique.ca/les-medailles-dequipe-canada-a-beijing-20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lesoleil.com/2022/02/03/convoi-de-la-liberte-des-manifestants-roulent-vers-quebec-une-contremanifestation-sorganise-video-9da861db8a3c9abfbaa486bd277422f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journaldemontreal.com/2022/02/04/convoi-de-la-liberte-les-camionneurs-vont-ils-assieger-quebec-samedi"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ancetvinfo.fr/replay-radio/le-club-des-correspondants/guerre-en-ukraine-des-refugies-accueillis-en-italie-en-autriche-et-jusqu-au-mexique_4994514.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times.com/2021/11/04/opinion/arctic-climate-change-canada.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ytimes.com/2021/11/04/opinion/arctic-climate-change-canada.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5755a9cfa_0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125755a9cfa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125755a9cfa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u="sng">
                <a:solidFill>
                  <a:schemeClr val="hlink"/>
                </a:solidFill>
                <a:latin typeface="DM Sans"/>
                <a:ea typeface="DM Sans"/>
                <a:cs typeface="DM Sans"/>
                <a:sym typeface="DM Sans"/>
                <a:hlinkClick r:id="rId3"/>
              </a:rPr>
              <a:t>https://www.thestar.com/business/2022/01/25/customers-are-reporting-bare-shelves-and-product-shortages-at-grocery-stores-but-retailers-say-there-is-no-food-shortage-yet.html</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7" name="Google Shape;18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u="sng">
                <a:solidFill>
                  <a:schemeClr val="hlink"/>
                </a:solidFill>
                <a:latin typeface="DM Sans"/>
                <a:ea typeface="DM Sans"/>
                <a:cs typeface="DM Sans"/>
                <a:sym typeface="DM Sans"/>
                <a:hlinkClick r:id="rId3"/>
              </a:rPr>
              <a:t>https://www.lesoleil.com/2022/02/16/encore-plus-de-tablettes-vides-dans-les-supermarches-f8f5c11c694647998945c50cb4c22ad2</a:t>
            </a:r>
            <a:r>
              <a:rPr lang="en-CA" sz="1000">
                <a:latin typeface="DM Sans"/>
                <a:ea typeface="DM Sans"/>
                <a:cs typeface="DM Sans"/>
                <a:sym typeface="DM Sans"/>
              </a:rPr>
              <a:t>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6" name="Google Shape;19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u="sng">
                <a:solidFill>
                  <a:schemeClr val="hlink"/>
                </a:solidFill>
                <a:latin typeface="DM Sans"/>
                <a:ea typeface="DM Sans"/>
                <a:cs typeface="DM Sans"/>
                <a:sym typeface="DM Sans"/>
                <a:hlinkClick r:id="rId3"/>
              </a:rPr>
              <a:t>https://www.liberation.fr/international/europe/aux-canaries-le-volcan-de-la-palma-sest-rendormi-20211227_LSHEBTCWLNARXAGJK7H6WLDE7E/</a:t>
            </a:r>
            <a:r>
              <a:rPr lang="en-CA" sz="1000">
                <a:latin typeface="DM Sans"/>
                <a:ea typeface="DM Sans"/>
                <a:cs typeface="DM Sans"/>
                <a:sym typeface="DM Sans"/>
              </a:rPr>
              <a:t>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a:latin typeface="DM Sans"/>
              <a:ea typeface="DM Sans"/>
              <a:cs typeface="DM Sans"/>
              <a:sym typeface="DM Sans"/>
            </a:endParaRPr>
          </a:p>
          <a:p>
            <a:pPr marL="0" lvl="0" indent="0" algn="l" rtl="0">
              <a:lnSpc>
                <a:spcPct val="100000"/>
              </a:lnSpc>
              <a:spcBef>
                <a:spcPts val="0"/>
              </a:spcBef>
              <a:spcAft>
                <a:spcPts val="0"/>
              </a:spcAft>
              <a:buSzPts val="1400"/>
              <a:buNone/>
            </a:pPr>
            <a:endParaRPr/>
          </a:p>
        </p:txBody>
      </p:sp>
      <p:sp>
        <p:nvSpPr>
          <p:cNvPr id="224" name="Google Shape;22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sz="1000">
                <a:latin typeface="DM Sans"/>
                <a:ea typeface="DM Sans"/>
                <a:cs typeface="DM Sans"/>
                <a:sym typeface="DM Sans"/>
              </a:rPr>
              <a:t>Source : </a:t>
            </a:r>
            <a:endParaRPr sz="1000">
              <a:latin typeface="DM Sans"/>
              <a:ea typeface="DM Sans"/>
              <a:cs typeface="DM Sans"/>
              <a:sym typeface="DM Sans"/>
            </a:endParaRPr>
          </a:p>
          <a:p>
            <a:pPr marL="0" lvl="0" indent="0" algn="l" rtl="0">
              <a:spcBef>
                <a:spcPts val="0"/>
              </a:spcBef>
              <a:spcAft>
                <a:spcPts val="0"/>
              </a:spcAft>
              <a:buClr>
                <a:schemeClr val="dk1"/>
              </a:buClr>
              <a:buSzPts val="1400"/>
              <a:buFont typeface="Arial"/>
              <a:buNone/>
            </a:pPr>
            <a:r>
              <a:rPr lang="en-CA" sz="1000" u="sng">
                <a:solidFill>
                  <a:schemeClr val="hlink"/>
                </a:solidFill>
                <a:latin typeface="DM Sans"/>
                <a:ea typeface="DM Sans"/>
                <a:cs typeface="DM Sans"/>
                <a:sym typeface="DM Sans"/>
                <a:hlinkClick r:id="rId3"/>
              </a:rPr>
              <a:t>https://www.liberation.fr/international/europe/aux-canaries-le-volcan-de-la-palma-sest-rendormi-20211227_LSHEBTCWLNARXAGJK7H6WLDE7E/</a:t>
            </a:r>
            <a:r>
              <a:rPr lang="en-CA" sz="1000">
                <a:latin typeface="DM Sans"/>
                <a:ea typeface="DM Sans"/>
                <a:cs typeface="DM Sans"/>
                <a:sym typeface="DM Sans"/>
              </a:rPr>
              <a:t>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3" name="Google Shape;23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 </a:t>
            </a:r>
            <a:r>
              <a:rPr lang="en-CA" sz="1000" u="sng">
                <a:solidFill>
                  <a:schemeClr val="hlink"/>
                </a:solidFill>
                <a:latin typeface="DM Sans"/>
                <a:ea typeface="DM Sans"/>
                <a:cs typeface="DM Sans"/>
                <a:sym typeface="DM Sans"/>
                <a:hlinkClick r:id="rId3"/>
              </a:rPr>
              <a:t>https://www.lemonde.fr/climat/article/2021/11/17/des-milliers-de-personnes-evacuees-en-raison-d-inondations-dans-l-ouest-du-canada_6102422_1652612.html</a:t>
            </a:r>
            <a:r>
              <a:rPr lang="en-CA" sz="1000">
                <a:latin typeface="DM Sans"/>
                <a:ea typeface="DM Sans"/>
                <a:cs typeface="DM Sans"/>
                <a:sym typeface="DM Sans"/>
              </a:rPr>
              <a:t> </a:t>
            </a:r>
            <a:endParaRPr sz="1000">
              <a:latin typeface="DM Sans"/>
              <a:ea typeface="DM Sans"/>
              <a:cs typeface="DM Sans"/>
              <a:sym typeface="DM Sans"/>
            </a:endParaRPr>
          </a:p>
        </p:txBody>
      </p:sp>
      <p:sp>
        <p:nvSpPr>
          <p:cNvPr id="243" name="Google Shape;24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sz="1000">
                <a:latin typeface="DM Sans"/>
                <a:ea typeface="DM Sans"/>
                <a:cs typeface="DM Sans"/>
                <a:sym typeface="DM Sans"/>
              </a:rPr>
              <a:t>Source : </a:t>
            </a:r>
            <a:r>
              <a:rPr lang="en-CA" sz="1000" u="sng">
                <a:solidFill>
                  <a:schemeClr val="hlink"/>
                </a:solidFill>
                <a:latin typeface="DM Sans"/>
                <a:ea typeface="DM Sans"/>
                <a:cs typeface="DM Sans"/>
                <a:sym typeface="DM Sans"/>
                <a:hlinkClick r:id="rId3"/>
              </a:rPr>
              <a:t>https://www.lemonde.fr/climat/article/2021/11/17/des-milliers-de-personnes-evacuees-en-raison-d-inondations-dans-l-ouest-du-canada_6102422_1652612.html</a:t>
            </a:r>
            <a:r>
              <a:rPr lang="en-CA" sz="1000">
                <a:latin typeface="DM Sans"/>
                <a:ea typeface="DM Sans"/>
                <a:cs typeface="DM Sans"/>
                <a:sym typeface="DM Sans"/>
              </a:rPr>
              <a:t> </a:t>
            </a:r>
            <a:endParaRPr>
              <a:latin typeface="DM Sans"/>
              <a:ea typeface="DM Sans"/>
              <a:cs typeface="DM Sans"/>
              <a:sym typeface="DM Sans"/>
            </a:endParaRPr>
          </a:p>
          <a:p>
            <a:pPr marL="0" lvl="0" indent="0" algn="l" rtl="0">
              <a:lnSpc>
                <a:spcPct val="100000"/>
              </a:lnSpc>
              <a:spcBef>
                <a:spcPts val="0"/>
              </a:spcBef>
              <a:spcAft>
                <a:spcPts val="0"/>
              </a:spcAft>
              <a:buSzPts val="1400"/>
              <a:buNone/>
            </a:pPr>
            <a:endParaRPr/>
          </a:p>
        </p:txBody>
      </p:sp>
      <p:sp>
        <p:nvSpPr>
          <p:cNvPr id="252" name="Google Shape;25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250">
              <a:solidFill>
                <a:srgbClr val="3C4043"/>
              </a:solidFill>
              <a:highlight>
                <a:srgbClr val="FFFFFF"/>
              </a:highlight>
              <a:latin typeface="Roboto"/>
              <a:ea typeface="Roboto"/>
              <a:cs typeface="Roboto"/>
              <a:sym typeface="Roboto"/>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sz="1000">
                <a:latin typeface="DM Sans"/>
                <a:ea typeface="DM Sans"/>
                <a:cs typeface="DM Sans"/>
                <a:sym typeface="DM Sans"/>
              </a:rPr>
              <a:t>Exemple d’analyse à l’aide du schéma : </a:t>
            </a:r>
            <a:r>
              <a:rPr lang="en-CA" sz="1000" u="sng">
                <a:solidFill>
                  <a:schemeClr val="hlink"/>
                </a:solidFill>
                <a:latin typeface="DM Sans"/>
                <a:ea typeface="DM Sans"/>
                <a:cs typeface="DM Sans"/>
                <a:sym typeface="DM Sans"/>
                <a:hlinkClick r:id="rId3"/>
              </a:rPr>
              <a:t>https://docs.google.com/document/d/1-QYxuNAFx4y6_X58DzfAr2xkP7btJzywYutNibYrtMM/edit</a:t>
            </a:r>
            <a:r>
              <a:rPr lang="en-CA" sz="1000">
                <a:latin typeface="DM Sans"/>
                <a:ea typeface="DM Sans"/>
                <a:cs typeface="DM Sans"/>
                <a:sym typeface="DM Sans"/>
              </a:rPr>
              <a:t> </a:t>
            </a:r>
            <a:endParaRPr sz="1000">
              <a:latin typeface="DM Sans"/>
              <a:ea typeface="DM Sans"/>
              <a:cs typeface="DM Sans"/>
              <a:sym typeface="DM Sans"/>
            </a:endParaRPr>
          </a:p>
          <a:p>
            <a:pPr marL="0" lvl="0" indent="0" algn="l" rtl="0">
              <a:spcBef>
                <a:spcPts val="0"/>
              </a:spcBef>
              <a:spcAft>
                <a:spcPts val="0"/>
              </a:spcAft>
              <a:buClr>
                <a:schemeClr val="dk1"/>
              </a:buClr>
              <a:buSzPts val="1400"/>
              <a:buFont typeface="Arial"/>
              <a:buNone/>
            </a:pPr>
            <a:endParaRPr>
              <a:latin typeface="DM Sans"/>
              <a:ea typeface="DM Sans"/>
              <a:cs typeface="DM Sans"/>
              <a:sym typeface="DM Sans"/>
            </a:endParaRPr>
          </a:p>
          <a:p>
            <a:pPr marL="0" lvl="0" indent="0" algn="l" rtl="0">
              <a:lnSpc>
                <a:spcPct val="100000"/>
              </a:lnSpc>
              <a:spcBef>
                <a:spcPts val="0"/>
              </a:spcBef>
              <a:spcAft>
                <a:spcPts val="0"/>
              </a:spcAft>
              <a:buSzPts val="1400"/>
              <a:buNone/>
            </a:pPr>
            <a:endParaRPr sz="1000">
              <a:latin typeface="Poppins"/>
              <a:ea typeface="Poppins"/>
              <a:cs typeface="Poppins"/>
              <a:sym typeface="Poppins"/>
            </a:endParaRPr>
          </a:p>
          <a:p>
            <a:pPr marL="0" lvl="0" indent="0" algn="l" rtl="0">
              <a:lnSpc>
                <a:spcPct val="100000"/>
              </a:lnSpc>
              <a:spcBef>
                <a:spcPts val="0"/>
              </a:spcBef>
              <a:spcAft>
                <a:spcPts val="0"/>
              </a:spcAft>
              <a:buSzPts val="1400"/>
              <a:buNone/>
            </a:pPr>
            <a:endParaRPr sz="1000">
              <a:latin typeface="Poppins"/>
              <a:ea typeface="Poppins"/>
              <a:cs typeface="Poppins"/>
              <a:sym typeface="Poppins"/>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2" name="Google Shape;26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sz="1000">
                <a:latin typeface="DM Sans"/>
                <a:ea typeface="DM Sans"/>
                <a:cs typeface="DM Sans"/>
                <a:sym typeface="DM Sans"/>
              </a:rPr>
              <a:t>Exemple d’analyse à l’aide du schéma : </a:t>
            </a:r>
            <a:r>
              <a:rPr lang="en-CA" sz="1000" u="sng">
                <a:solidFill>
                  <a:schemeClr val="hlink"/>
                </a:solidFill>
                <a:latin typeface="DM Sans"/>
                <a:ea typeface="DM Sans"/>
                <a:cs typeface="DM Sans"/>
                <a:sym typeface="DM Sans"/>
                <a:hlinkClick r:id="rId3"/>
              </a:rPr>
              <a:t>https://docs.google.com/document/d/1-QYxuNAFx4y6_X58DzfAr2xkP7btJzywYutNibYrtMM/edit</a:t>
            </a:r>
            <a:r>
              <a:rPr lang="en-CA" sz="1000">
                <a:latin typeface="DM Sans"/>
                <a:ea typeface="DM Sans"/>
                <a:cs typeface="DM Sans"/>
                <a:sym typeface="DM Sans"/>
              </a:rPr>
              <a:t> </a:t>
            </a:r>
            <a:endParaRPr sz="1000">
              <a:latin typeface="DM Sans"/>
              <a:ea typeface="DM Sans"/>
              <a:cs typeface="DM Sans"/>
              <a:sym typeface="DM Sans"/>
            </a:endParaRPr>
          </a:p>
        </p:txBody>
      </p:sp>
      <p:sp>
        <p:nvSpPr>
          <p:cNvPr id="272" name="Google Shape;27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txBox="1">
            <a:spLocks noGrp="1"/>
          </p:cNvSpPr>
          <p:nvPr>
            <p:ph type="body" idx="1"/>
          </p:nvPr>
        </p:nvSpPr>
        <p:spPr>
          <a:xfrm>
            <a:off x="695484" y="4444861"/>
            <a:ext cx="5563800" cy="3636600"/>
          </a:xfrm>
          <a:prstGeom prst="rect">
            <a:avLst/>
          </a:prstGeom>
          <a:noFill/>
          <a:ln>
            <a:noFill/>
          </a:ln>
        </p:spPr>
        <p:txBody>
          <a:bodyPr spcFirstLastPara="1" wrap="square" lIns="92500" tIns="92500" rIns="92500" bIns="92500" anchor="t" anchorCtr="0">
            <a:noAutofit/>
          </a:bodyPr>
          <a:lstStyle/>
          <a:p>
            <a:pPr marL="0" lvl="0" indent="0" algn="l" rtl="0">
              <a:spcBef>
                <a:spcPts val="0"/>
              </a:spcBef>
              <a:spcAft>
                <a:spcPts val="0"/>
              </a:spcAft>
              <a:buClr>
                <a:schemeClr val="dk1"/>
              </a:buClr>
              <a:buSzPts val="1400"/>
              <a:buFont typeface="Arial"/>
              <a:buNone/>
            </a:pPr>
            <a:r>
              <a:rPr lang="en-CA" sz="1000">
                <a:latin typeface="DM Sans"/>
                <a:ea typeface="DM Sans"/>
                <a:cs typeface="DM Sans"/>
                <a:sym typeface="DM Sans"/>
              </a:rPr>
              <a:t>Exemple d’analyse à l’aide du schéma : </a:t>
            </a:r>
            <a:r>
              <a:rPr lang="en-CA" sz="1000" u="sng">
                <a:solidFill>
                  <a:schemeClr val="hlink"/>
                </a:solidFill>
                <a:latin typeface="DM Sans"/>
                <a:ea typeface="DM Sans"/>
                <a:cs typeface="DM Sans"/>
                <a:sym typeface="DM Sans"/>
                <a:hlinkClick r:id="rId3"/>
              </a:rPr>
              <a:t>https://docs.google.com/document/d/1-QYxuNAFx4y6_X58DzfAr2xkP7btJzywYutNibYrtMM/edit</a:t>
            </a:r>
            <a:r>
              <a:rPr lang="en-CA" sz="1000">
                <a:latin typeface="DM Sans"/>
                <a:ea typeface="DM Sans"/>
                <a:cs typeface="DM Sans"/>
                <a:sym typeface="DM Sans"/>
              </a:rPr>
              <a:t> </a:t>
            </a:r>
            <a:endParaRPr sz="1000">
              <a:latin typeface="DM Sans"/>
              <a:ea typeface="DM Sans"/>
              <a:cs typeface="DM Sans"/>
              <a:sym typeface="DM Sans"/>
            </a:endParaRPr>
          </a:p>
        </p:txBody>
      </p:sp>
      <p:sp>
        <p:nvSpPr>
          <p:cNvPr id="282" name="Google Shape;282;p22:notes"/>
          <p:cNvSpPr>
            <a:spLocks noGrp="1" noRot="1" noChangeAspect="1"/>
          </p:cNvSpPr>
          <p:nvPr>
            <p:ph type="sldImg" idx="2"/>
          </p:nvPr>
        </p:nvSpPr>
        <p:spPr>
          <a:xfrm>
            <a:off x="1398588" y="1154113"/>
            <a:ext cx="41576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95484" y="4444861"/>
            <a:ext cx="5563800" cy="3636600"/>
          </a:xfrm>
          <a:prstGeom prst="rect">
            <a:avLst/>
          </a:prstGeom>
          <a:noFill/>
          <a:ln>
            <a:noFill/>
          </a:ln>
        </p:spPr>
        <p:txBody>
          <a:bodyPr spcFirstLastPara="1" wrap="square" lIns="92500" tIns="92500" rIns="92500" bIns="925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2" name="Google Shape;292;p23:notes"/>
          <p:cNvSpPr>
            <a:spLocks noGrp="1" noRot="1" noChangeAspect="1"/>
          </p:cNvSpPr>
          <p:nvPr>
            <p:ph type="sldImg" idx="2"/>
          </p:nvPr>
        </p:nvSpPr>
        <p:spPr>
          <a:xfrm>
            <a:off x="1398588" y="1154113"/>
            <a:ext cx="41576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2" name="Google Shape;31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Questions guides :</a:t>
            </a:r>
            <a:endParaRPr sz="1000">
              <a:latin typeface="DM Sans"/>
              <a:ea typeface="DM Sans"/>
              <a:cs typeface="DM Sans"/>
              <a:sym typeface="DM Sans"/>
            </a:endParaRPr>
          </a:p>
          <a:p>
            <a:pPr marL="457200" lvl="0" indent="-292100" algn="l" rtl="0">
              <a:lnSpc>
                <a:spcPct val="100000"/>
              </a:lnSpc>
              <a:spcBef>
                <a:spcPts val="0"/>
              </a:spcBef>
              <a:spcAft>
                <a:spcPts val="0"/>
              </a:spcAft>
              <a:buClr>
                <a:schemeClr val="dk1"/>
              </a:buClr>
              <a:buSzPts val="1000"/>
              <a:buFont typeface="DM Sans"/>
              <a:buChar char="●"/>
            </a:pPr>
            <a:r>
              <a:rPr lang="en-CA" sz="1000">
                <a:latin typeface="DM Sans"/>
                <a:ea typeface="DM Sans"/>
                <a:cs typeface="DM Sans"/>
                <a:sym typeface="DM Sans"/>
              </a:rPr>
              <a:t>Qu’est-ce que l’image représente? (une description simple de ce qui est représenté)</a:t>
            </a:r>
            <a:endParaRPr sz="1000">
              <a:latin typeface="DM Sans"/>
              <a:ea typeface="DM Sans"/>
              <a:cs typeface="DM Sans"/>
              <a:sym typeface="DM Sans"/>
            </a:endParaRPr>
          </a:p>
          <a:p>
            <a:pPr marL="457200" lvl="0" indent="-292100" algn="l" rtl="0">
              <a:lnSpc>
                <a:spcPct val="100000"/>
              </a:lnSpc>
              <a:spcBef>
                <a:spcPts val="0"/>
              </a:spcBef>
              <a:spcAft>
                <a:spcPts val="0"/>
              </a:spcAft>
              <a:buClr>
                <a:schemeClr val="dk1"/>
              </a:buClr>
              <a:buSzPts val="1000"/>
              <a:buFont typeface="DM Sans"/>
              <a:buChar char="●"/>
            </a:pPr>
            <a:r>
              <a:rPr lang="en-CA" sz="1000">
                <a:latin typeface="DM Sans"/>
                <a:ea typeface="DM Sans"/>
                <a:cs typeface="DM Sans"/>
                <a:sym typeface="DM Sans"/>
              </a:rPr>
              <a:t>Quelles émotions cette image vous fait-elle ressentir?</a:t>
            </a:r>
            <a:endParaRPr sz="1000">
              <a:latin typeface="DM Sans"/>
              <a:ea typeface="DM Sans"/>
              <a:cs typeface="DM Sans"/>
              <a:sym typeface="DM Sans"/>
            </a:endParaRPr>
          </a:p>
          <a:p>
            <a:pPr marL="457200" lvl="0" indent="-292100" algn="l" rtl="0">
              <a:lnSpc>
                <a:spcPct val="100000"/>
              </a:lnSpc>
              <a:spcBef>
                <a:spcPts val="0"/>
              </a:spcBef>
              <a:spcAft>
                <a:spcPts val="0"/>
              </a:spcAft>
              <a:buClr>
                <a:schemeClr val="dk1"/>
              </a:buClr>
              <a:buSzPts val="1000"/>
              <a:buFont typeface="DM Sans"/>
              <a:buChar char="●"/>
            </a:pPr>
            <a:r>
              <a:rPr lang="en-CA" sz="1000">
                <a:latin typeface="DM Sans"/>
                <a:ea typeface="DM Sans"/>
                <a:cs typeface="DM Sans"/>
                <a:sym typeface="DM Sans"/>
              </a:rPr>
              <a:t>Quelle est la signification de l’image?</a:t>
            </a:r>
            <a:endParaRPr sz="1000">
              <a:latin typeface="DM Sans"/>
              <a:ea typeface="DM Sans"/>
              <a:cs typeface="DM Sans"/>
              <a:sym typeface="DM Sans"/>
            </a:endParaRPr>
          </a:p>
          <a:p>
            <a:pPr marL="457200" lvl="0" indent="-292100" algn="l" rtl="0">
              <a:lnSpc>
                <a:spcPct val="100000"/>
              </a:lnSpc>
              <a:spcBef>
                <a:spcPts val="0"/>
              </a:spcBef>
              <a:spcAft>
                <a:spcPts val="0"/>
              </a:spcAft>
              <a:buClr>
                <a:schemeClr val="dk1"/>
              </a:buClr>
              <a:buSzPts val="1000"/>
              <a:buFont typeface="DM Sans"/>
              <a:buChar char="●"/>
            </a:pPr>
            <a:r>
              <a:rPr lang="en-CA" sz="1000">
                <a:latin typeface="DM Sans"/>
                <a:ea typeface="DM Sans"/>
                <a:cs typeface="DM Sans"/>
                <a:sym typeface="DM Sans"/>
              </a:rPr>
              <a:t>Pensez-vous que d'autres personnes pourraient interpréter le message différemment? Si oui, à quelles autres significations pouvez-vous penser?</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a:latin typeface="DM Sans"/>
                <a:ea typeface="DM Sans"/>
                <a:cs typeface="DM Sans"/>
                <a:sym typeface="DM Sans"/>
              </a:rPr>
              <a:t>La planchiste d’Équipe Canada Meryeta O’Dine termine troisième de l’épreuve du snowboard cross féminin aux Jeux olympiques d’hiver de Beijing 2022, le 9 février 2022. Photo par Kevin Light/COC</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u="sng">
                <a:latin typeface="DM Sans"/>
                <a:ea typeface="DM Sans"/>
                <a:cs typeface="DM Sans"/>
                <a:sym typeface="DM Sans"/>
                <a:hlinkClick r:id="rId3"/>
              </a:rPr>
              <a:t>https://olympique.ca/les-medailles-dequipe-canada-a-beijing-2022/</a:t>
            </a:r>
            <a:r>
              <a:rPr lang="en-CA" sz="1000">
                <a:latin typeface="DM Sans"/>
                <a:ea typeface="DM Sans"/>
                <a:cs typeface="DM Sans"/>
                <a:sym typeface="DM Sans"/>
              </a:rPr>
              <a:t> </a:t>
            </a:r>
            <a:endParaRPr sz="1000">
              <a:latin typeface="DM Sans"/>
              <a:ea typeface="DM Sans"/>
              <a:cs typeface="DM Sans"/>
              <a:sym typeface="DM Sans"/>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85" name="Google Shape;38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CA" sz="1000">
                <a:latin typeface="DM Sans"/>
                <a:ea typeface="DM Sans"/>
                <a:cs typeface="DM Sans"/>
                <a:sym typeface="DM Sans"/>
              </a:rPr>
              <a:t>Source : </a:t>
            </a:r>
            <a:r>
              <a:rPr lang="en-CA" sz="1000" u="sng">
                <a:solidFill>
                  <a:schemeClr val="hlink"/>
                </a:solidFill>
                <a:latin typeface="DM Sans"/>
                <a:ea typeface="DM Sans"/>
                <a:cs typeface="DM Sans"/>
                <a:sym typeface="DM Sans"/>
                <a:hlinkClick r:id="rId3"/>
              </a:rPr>
              <a:t>https://www.lesoleil.com/2022/02/03/convoi-de-la-liberte-des-manifestants-roulent-vers-quebec-une-contremanifestation-sorganise-video-9da861db8a3c9abfbaa486bd277422f0</a:t>
            </a:r>
            <a:r>
              <a:rPr lang="en-CA" sz="1000">
                <a:latin typeface="DM Sans"/>
                <a:ea typeface="DM Sans"/>
                <a:cs typeface="DM Sans"/>
                <a:sym typeface="DM Sans"/>
              </a:rPr>
              <a:t> </a:t>
            </a:r>
            <a:endParaRPr sz="1000">
              <a:latin typeface="DM Sans"/>
              <a:ea typeface="DM Sans"/>
              <a:cs typeface="DM Sans"/>
              <a:sym typeface="DM Sans"/>
            </a:endParaRPr>
          </a:p>
        </p:txBody>
      </p:sp>
      <p:sp>
        <p:nvSpPr>
          <p:cNvPr id="406" name="Google Shape;406;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a:t>
            </a:r>
            <a:r>
              <a:rPr lang="en-CA" sz="1000" u="sng">
                <a:solidFill>
                  <a:schemeClr val="hlink"/>
                </a:solidFill>
                <a:latin typeface="DM Sans"/>
                <a:ea typeface="DM Sans"/>
                <a:cs typeface="DM Sans"/>
                <a:sym typeface="DM Sans"/>
                <a:hlinkClick r:id="rId3"/>
              </a:rPr>
              <a:t>https://www.journaldemontreal.com/2022/02/04/convoi-de-la-liberte-les-camionneurs-vont-ils-assieger-quebec-samedi</a:t>
            </a:r>
            <a:r>
              <a:rPr lang="en-CA" sz="1000">
                <a:latin typeface="DM Sans"/>
                <a:ea typeface="DM Sans"/>
                <a:cs typeface="DM Sans"/>
                <a:sym typeface="DM Sans"/>
              </a:rPr>
              <a:t>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a:p>
        </p:txBody>
      </p:sp>
      <p:sp>
        <p:nvSpPr>
          <p:cNvPr id="426" name="Google Shape;426;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solidFill>
                  <a:srgbClr val="3C4043"/>
                </a:solidFill>
                <a:latin typeface="DM Sans"/>
                <a:ea typeface="DM Sans"/>
                <a:cs typeface="DM Sans"/>
                <a:sym typeface="DM Sans"/>
              </a:rPr>
              <a:t>Questions guides :</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Qu’est-ce que l’image représente? (une description simple de ce qui est représenté)</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Quelles émotions cette image vous fait-elle ressentir?</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Quelle est la signification de l’image?</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Pensez-vous que d'autres personnes pourraient interpréter le message différemment? Si oui, à quelles autres significations pouvez-vous penser?</a:t>
            </a:r>
            <a:endParaRPr sz="1000">
              <a:solidFill>
                <a:srgbClr val="3C4043"/>
              </a:solidFill>
              <a:latin typeface="DM Sans"/>
              <a:ea typeface="DM Sans"/>
              <a:cs typeface="DM Sans"/>
              <a:sym typeface="DM Sans"/>
            </a:endParaRPr>
          </a:p>
          <a:p>
            <a:pPr marL="0" lvl="0" indent="0" algn="l" rtl="0">
              <a:lnSpc>
                <a:spcPct val="100000"/>
              </a:lnSpc>
              <a:spcBef>
                <a:spcPts val="0"/>
              </a:spcBef>
              <a:spcAft>
                <a:spcPts val="0"/>
              </a:spcAft>
              <a:buSzPts val="1400"/>
              <a:buNone/>
            </a:pP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r>
              <a:rPr lang="en-CA" sz="1000">
                <a:latin typeface="DM Sans"/>
                <a:ea typeface="DM Sans"/>
                <a:cs typeface="DM Sans"/>
                <a:sym typeface="DM Sans"/>
              </a:rPr>
              <a:t>Révélation : </a:t>
            </a: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r>
              <a:rPr lang="en-CA" sz="1000">
                <a:latin typeface="DM Sans"/>
                <a:ea typeface="DM Sans"/>
                <a:cs typeface="DM Sans"/>
                <a:sym typeface="DM Sans"/>
              </a:rPr>
              <a:t>Image d'archives d'un pompier donnant de l'oxygène à un chat.  </a:t>
            </a: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sz="1000">
              <a:latin typeface="DM Sans"/>
              <a:ea typeface="DM Sans"/>
              <a:cs typeface="DM Sans"/>
              <a:sym typeface="DM Sans"/>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solidFill>
                  <a:srgbClr val="3C4043"/>
                </a:solidFill>
                <a:latin typeface="DM Sans"/>
                <a:ea typeface="DM Sans"/>
                <a:cs typeface="DM Sans"/>
                <a:sym typeface="DM Sans"/>
              </a:rPr>
              <a:t>Questions guides :</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Qu’est-ce que l’image représente? (une description simple de ce qui est représenté)</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Quelles émotions cette image vous fait-elle ressentir?</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Quelle est la signification de l’image?</a:t>
            </a:r>
            <a:endParaRPr sz="1000">
              <a:solidFill>
                <a:srgbClr val="3C4043"/>
              </a:solidFill>
              <a:latin typeface="DM Sans"/>
              <a:ea typeface="DM Sans"/>
              <a:cs typeface="DM Sans"/>
              <a:sym typeface="DM Sans"/>
            </a:endParaRPr>
          </a:p>
          <a:p>
            <a:pPr marL="457200" lvl="0" indent="-292100" algn="l" rtl="0">
              <a:lnSpc>
                <a:spcPct val="100000"/>
              </a:lnSpc>
              <a:spcBef>
                <a:spcPts val="0"/>
              </a:spcBef>
              <a:spcAft>
                <a:spcPts val="0"/>
              </a:spcAft>
              <a:buClr>
                <a:srgbClr val="3C4043"/>
              </a:buClr>
              <a:buSzPts val="1000"/>
              <a:buFont typeface="DM Sans"/>
              <a:buChar char="●"/>
            </a:pPr>
            <a:r>
              <a:rPr lang="en-CA" sz="1000">
                <a:solidFill>
                  <a:srgbClr val="3C4043"/>
                </a:solidFill>
                <a:latin typeface="DM Sans"/>
                <a:ea typeface="DM Sans"/>
                <a:cs typeface="DM Sans"/>
                <a:sym typeface="DM Sans"/>
              </a:rPr>
              <a:t>Pensez-vous que d'autres personnes pourraient interpréter le message différemment? Si oui, à quelles autres significations pouvez-vous penser?</a:t>
            </a:r>
            <a:endParaRPr sz="1000">
              <a:solidFill>
                <a:srgbClr val="3C4043"/>
              </a:solidFill>
              <a:latin typeface="DM Sans"/>
              <a:ea typeface="DM Sans"/>
              <a:cs typeface="DM Sans"/>
              <a:sym typeface="DM Sans"/>
            </a:endParaRPr>
          </a:p>
          <a:p>
            <a:pPr marL="0" lvl="0" indent="0" algn="l" rtl="0">
              <a:lnSpc>
                <a:spcPct val="100000"/>
              </a:lnSpc>
              <a:spcBef>
                <a:spcPts val="0"/>
              </a:spcBef>
              <a:spcAft>
                <a:spcPts val="0"/>
              </a:spcAft>
              <a:buClr>
                <a:schemeClr val="dk1"/>
              </a:buClr>
              <a:buSzPts val="1400"/>
              <a:buFont typeface="Arial"/>
              <a:buNone/>
            </a:pP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r>
              <a:rPr lang="en-CA" sz="1000">
                <a:latin typeface="DM Sans"/>
                <a:ea typeface="DM Sans"/>
                <a:cs typeface="DM Sans"/>
                <a:sym typeface="DM Sans"/>
              </a:rPr>
              <a:t>Révélation : </a:t>
            </a: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r>
              <a:rPr lang="en-CA" sz="1000">
                <a:latin typeface="DM Sans"/>
                <a:ea typeface="DM Sans"/>
                <a:cs typeface="DM Sans"/>
                <a:sym typeface="DM Sans"/>
              </a:rPr>
              <a:t>Des spectateurs ont utilisé leurs téléphones intelligents pour éclairer un stade à Vienne, en Autriche, lors du concert de charité We Stand With Ukraine, le 19 mars. L'intégralité de l'argent récolté par la vente des billets a été reversée à l'aide humanitaire pour le pays. Plus de quatre millions de personnes ont fui l'Ukraine depuis l'invasion de la Russie en février. (Crédit photo : Florian Wieser/APA/AFP via Getty Images)</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r>
              <a:rPr lang="en-CA" sz="1000">
                <a:latin typeface="DM Sans"/>
                <a:ea typeface="DM Sans"/>
                <a:cs typeface="DM Sans"/>
                <a:sym typeface="DM Sans"/>
              </a:rPr>
              <a:t>Source: </a:t>
            </a:r>
            <a:r>
              <a:rPr lang="en-CA" sz="1000" u="sng">
                <a:solidFill>
                  <a:schemeClr val="hlink"/>
                </a:solidFill>
                <a:latin typeface="DM Sans"/>
                <a:ea typeface="DM Sans"/>
                <a:cs typeface="DM Sans"/>
                <a:sym typeface="DM Sans"/>
                <a:hlinkClick r:id="rId3"/>
              </a:rPr>
              <a:t>https://www.francetvinfo.fr/replay-radio/le-club-des-correspondants/guerre-en-ukraine-des-refugies-accueillis-en-italie-en-autriche-et-jusqu-au-mexique_4994514.html</a:t>
            </a:r>
            <a:r>
              <a:rPr lang="en-CA" sz="1000">
                <a:latin typeface="DM Sans"/>
                <a:ea typeface="DM Sans"/>
                <a:cs typeface="DM Sans"/>
                <a:sym typeface="DM Sans"/>
              </a:rPr>
              <a:t> </a:t>
            </a: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endParaRPr sz="1000">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endParaRPr sz="1000">
              <a:latin typeface="DM Sans"/>
              <a:ea typeface="DM Sans"/>
              <a:cs typeface="DM Sans"/>
              <a:sym typeface="DM Sans"/>
            </a:endParaRPr>
          </a:p>
        </p:txBody>
      </p:sp>
      <p:sp>
        <p:nvSpPr>
          <p:cNvPr id="122" name="Google Shape;12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000">
                <a:latin typeface="DM Sans"/>
                <a:ea typeface="DM Sans"/>
                <a:cs typeface="DM Sans"/>
                <a:sym typeface="DM Sans"/>
              </a:rPr>
              <a:t>Exemple de modelage à voix haute : </a:t>
            </a: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CA" sz="1000" b="1">
                <a:latin typeface="DM Sans"/>
                <a:ea typeface="DM Sans"/>
                <a:cs typeface="DM Sans"/>
                <a:sym typeface="DM Sans"/>
              </a:rPr>
              <a:t>Que montre l'image? </a:t>
            </a:r>
            <a:r>
              <a:rPr lang="en-CA" sz="1000">
                <a:latin typeface="DM Sans"/>
                <a:ea typeface="DM Sans"/>
                <a:cs typeface="DM Sans"/>
                <a:sym typeface="DM Sans"/>
              </a:rPr>
              <a:t>« Je vois un homme âgé allongé sur un banc public, les yeux fermés. Ses vêtements sont ébouriffés et sales, et sa peau ne semble pas avoir été lavée.  De l'autre côté du banc, face à lui, se trouvent deux personnes plus jeunes qui semblent se parler.  Ils sont bien habillés et soignés. »</a:t>
            </a: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CA" sz="1000" b="1">
                <a:latin typeface="DM Sans"/>
                <a:ea typeface="DM Sans"/>
                <a:cs typeface="DM Sans"/>
                <a:sym typeface="DM Sans"/>
              </a:rPr>
              <a:t>Comment décririez-vous la signification de cette image? </a:t>
            </a:r>
            <a:r>
              <a:rPr lang="en-CA" sz="1000">
                <a:latin typeface="DM Sans"/>
                <a:ea typeface="DM Sans"/>
                <a:cs typeface="DM Sans"/>
                <a:sym typeface="DM Sans"/>
              </a:rPr>
              <a:t>« Je pense que cet homme n'a pas de maison et qu'il essaie de trouver un endroit pour dormir.  Les deux personnes assises de l'autre côté du banc semblent ne pas être conscientes de sa présence ou l'ignorent.  La façon dont elles sont positionnées suggère qu'elles sont indifférentes ou ne se soucient pas de ce pauvre individu qui vit dans la rue. »</a:t>
            </a: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CA" sz="1000" b="1">
                <a:latin typeface="DM Sans"/>
                <a:ea typeface="DM Sans"/>
                <a:cs typeface="DM Sans"/>
                <a:sym typeface="DM Sans"/>
              </a:rPr>
              <a:t>Pensez-vous que d'autres personnes pourraient interpréter le message différemment? Si oui, quelles autres significations pouvez-vous imaginer?</a:t>
            </a:r>
            <a:r>
              <a:rPr lang="en-CA" sz="1000">
                <a:latin typeface="DM Sans"/>
                <a:ea typeface="DM Sans"/>
                <a:cs typeface="DM Sans"/>
                <a:sym typeface="DM Sans"/>
              </a:rPr>
              <a:t> « Il existe de nombreuses villes dans le monde qui tentent d'empêcher les personnes sans abri de dormir sur les bancs en les concevant délibérément pour qu'ils soient inconfortables.  Cette photo pourrait illustrer une attitude plus ouverte pour permettre aux gens de dormir où ils le souhaitent.»</a:t>
            </a:r>
            <a:endParaRPr sz="1000">
              <a:latin typeface="DM Sans"/>
              <a:ea typeface="DM Sans"/>
              <a:cs typeface="DM Sans"/>
              <a:sym typeface="DM Sans"/>
            </a:endParaRPr>
          </a:p>
          <a:p>
            <a:pPr marL="0" lvl="0" indent="0" algn="l" rtl="0">
              <a:lnSpc>
                <a:spcPct val="115000"/>
              </a:lnSpc>
              <a:spcBef>
                <a:spcPts val="0"/>
              </a:spcBef>
              <a:spcAft>
                <a:spcPts val="0"/>
              </a:spcAft>
              <a:buSzPts val="1400"/>
              <a:buNone/>
            </a:pPr>
            <a:endParaRPr sz="1000">
              <a:latin typeface="DM Sans"/>
              <a:ea typeface="DM Sans"/>
              <a:cs typeface="DM Sans"/>
              <a:sym typeface="DM Sans"/>
            </a:endParaRPr>
          </a:p>
          <a:p>
            <a:pPr marL="0" lvl="0" indent="0" algn="l" rtl="0">
              <a:lnSpc>
                <a:spcPct val="115000"/>
              </a:lnSpc>
              <a:spcBef>
                <a:spcPts val="0"/>
              </a:spcBef>
              <a:spcAft>
                <a:spcPts val="0"/>
              </a:spcAft>
              <a:buSzPts val="1400"/>
              <a:buNone/>
            </a:pPr>
            <a:r>
              <a:rPr lang="en-CA" sz="1000">
                <a:latin typeface="DM Sans"/>
                <a:ea typeface="DM Sans"/>
                <a:cs typeface="DM Sans"/>
                <a:sym typeface="DM Sans"/>
              </a:rPr>
              <a:t>Maintenant, divisez la classe en petits groupes et distribuez à chacun d'eux une image à étudier en utilisant le Schéma d'analyse. Demandez aux élèves de noter leurs observations. Vous pouvez donner à chaque groupe une image différente à analyser ou utiliser la même image pour revoir l’exercice avec toute la classe ensuite. Accordez aux élèves 5 minutes pour travailler sur chacun des quatre segments du schéma (20 minutes au total). Une fois l’image analysée par les élèves, présentez le contexte derrière l’image (diapositive qui suit l’image). </a:t>
            </a:r>
            <a:endParaRPr sz="1000">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endParaRPr sz="1000">
              <a:latin typeface="Poppins"/>
              <a:ea typeface="Poppins"/>
              <a:cs typeface="Poppins"/>
              <a:sym typeface="Poppins"/>
            </a:endParaRPr>
          </a:p>
          <a:p>
            <a:pPr marL="0" lvl="0" indent="0" algn="l" rtl="0">
              <a:lnSpc>
                <a:spcPct val="115000"/>
              </a:lnSpc>
              <a:spcBef>
                <a:spcPts val="0"/>
              </a:spcBef>
              <a:spcAft>
                <a:spcPts val="0"/>
              </a:spcAft>
              <a:buSzPts val="1400"/>
              <a:buNone/>
            </a:pPr>
            <a:endParaRPr sz="1000">
              <a:latin typeface="Poppins"/>
              <a:ea typeface="Poppins"/>
              <a:cs typeface="Poppins"/>
              <a:sym typeface="Poppins"/>
            </a:endParaRPr>
          </a:p>
        </p:txBody>
      </p:sp>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000">
                <a:latin typeface="DM Sans"/>
                <a:ea typeface="DM Sans"/>
                <a:cs typeface="DM Sans"/>
                <a:sym typeface="DM Sans"/>
              </a:rPr>
              <a:t>Source :</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r>
              <a:rPr lang="en-CA" sz="1000" u="sng">
                <a:solidFill>
                  <a:schemeClr val="hlink"/>
                </a:solidFill>
                <a:latin typeface="DM Sans"/>
                <a:ea typeface="DM Sans"/>
                <a:cs typeface="DM Sans"/>
                <a:sym typeface="DM Sans"/>
                <a:hlinkClick r:id="rId3"/>
              </a:rPr>
              <a:t>https://www.nytimes.com/2021/11/04/opinion/arctic-climate-change-canada.html</a:t>
            </a:r>
            <a:endParaRPr sz="1000">
              <a:latin typeface="DM Sans"/>
              <a:ea typeface="DM Sans"/>
              <a:cs typeface="DM Sans"/>
              <a:sym typeface="DM Sans"/>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0" name="Google Shape;15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sz="1000">
                <a:latin typeface="DM Sans"/>
                <a:ea typeface="DM Sans"/>
                <a:cs typeface="DM Sans"/>
                <a:sym typeface="DM Sans"/>
              </a:rPr>
              <a:t>Source :</a:t>
            </a:r>
            <a:endParaRPr sz="1000">
              <a:latin typeface="DM Sans"/>
              <a:ea typeface="DM Sans"/>
              <a:cs typeface="DM Sans"/>
              <a:sym typeface="DM Sans"/>
            </a:endParaRPr>
          </a:p>
          <a:p>
            <a:pPr marL="0" lvl="0" indent="0" algn="l" rtl="0">
              <a:spcBef>
                <a:spcPts val="0"/>
              </a:spcBef>
              <a:spcAft>
                <a:spcPts val="0"/>
              </a:spcAft>
              <a:buClr>
                <a:schemeClr val="dk1"/>
              </a:buClr>
              <a:buSzPts val="1400"/>
              <a:buFont typeface="Arial"/>
              <a:buNone/>
            </a:pPr>
            <a:r>
              <a:rPr lang="en-CA" sz="1000" u="sng">
                <a:solidFill>
                  <a:schemeClr val="hlink"/>
                </a:solidFill>
                <a:latin typeface="DM Sans"/>
                <a:ea typeface="DM Sans"/>
                <a:cs typeface="DM Sans"/>
                <a:sym typeface="DM Sans"/>
                <a:hlinkClick r:id="rId3"/>
              </a:rPr>
              <a:t>https://www.nytimes.com/2021/11/04/opinion/arctic-climate-change-canada.html</a:t>
            </a:r>
            <a:endParaRPr sz="1000">
              <a:latin typeface="DM Sans"/>
              <a:ea typeface="DM Sans"/>
              <a:cs typeface="DM Sans"/>
              <a:sym typeface="DM Sans"/>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9" name="Google Shape;15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1185-A478-9F41-7AF4-7AD3DBE7371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CD1C6C4-D009-950A-173D-1A37E6113C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0B844F3-1F0B-15F8-D956-84BF986D9129}"/>
              </a:ext>
            </a:extLst>
          </p:cNvPr>
          <p:cNvSpPr>
            <a:spLocks noGrp="1"/>
          </p:cNvSpPr>
          <p:nvPr>
            <p:ph type="dt" sz="half" idx="10"/>
          </p:nvPr>
        </p:nvSpPr>
        <p:spPr/>
        <p:txBody>
          <a:bodyPr/>
          <a:lstStyle/>
          <a:p>
            <a:fld id="{6902A252-1421-4A9B-A2CD-DEED6A44AAB9}" type="datetimeFigureOut">
              <a:rPr lang="en-CA" smtClean="0"/>
              <a:t>2024-01-05</a:t>
            </a:fld>
            <a:endParaRPr lang="en-CA"/>
          </a:p>
        </p:txBody>
      </p:sp>
      <p:sp>
        <p:nvSpPr>
          <p:cNvPr id="5" name="Footer Placeholder 4">
            <a:extLst>
              <a:ext uri="{FF2B5EF4-FFF2-40B4-BE49-F238E27FC236}">
                <a16:creationId xmlns:a16="http://schemas.microsoft.com/office/drawing/2014/main" id="{196F4A3D-F651-E0A9-AF7C-31D709EEB3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F8519A-8437-7424-9651-A452633A73E5}"/>
              </a:ext>
            </a:extLst>
          </p:cNvPr>
          <p:cNvSpPr>
            <a:spLocks noGrp="1"/>
          </p:cNvSpPr>
          <p:nvPr>
            <p:ph type="sldNum" sz="quarter" idx="12"/>
          </p:nvPr>
        </p:nvSpPr>
        <p:spPr/>
        <p:txBody>
          <a:bodyPr/>
          <a:lstStyle/>
          <a:p>
            <a:fld id="{B64DFC1B-47C3-468E-8F9E-9FB7D727740A}" type="slidenum">
              <a:rPr lang="en-CA" smtClean="0"/>
              <a:t>‹#›</a:t>
            </a:fld>
            <a:endParaRPr lang="en-CA"/>
          </a:p>
        </p:txBody>
      </p:sp>
    </p:spTree>
    <p:extLst>
      <p:ext uri="{BB962C8B-B14F-4D97-AF65-F5344CB8AC3E}">
        <p14:creationId xmlns:p14="http://schemas.microsoft.com/office/powerpoint/2010/main" val="35741735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265C-5EDC-BECE-BDDF-DDFB2F0AAF5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124966D-813D-8334-46A5-5E041DBC8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4AD8DE-7C48-3509-3821-61851F4210B4}"/>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9678A540-F9F8-1EC7-6CE3-8F3C2E202F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66A18F-973D-3052-8430-A3B572CC4348}"/>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142883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A0AE1-7ACE-BF69-2EB9-C38167F2AA8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9A8B82-FDC8-4278-96DE-3E26F31422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4CC65D-270E-7234-8501-A0E8027E67E8}"/>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C7D97884-5FC1-D24A-703D-EC78976875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53E323-99F4-B087-E00C-A20BB3682D24}"/>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122471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32E4D"/>
              </a:buClr>
              <a:buSzPts val="3600"/>
              <a:buFont typeface="Arial"/>
              <a:buNone/>
              <a:defRPr sz="3600">
                <a:solidFill>
                  <a:srgbClr val="132E4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6523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0883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2BD9-FE62-2BF1-E79C-CFE76BC6B83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86CB55-A9F1-4374-D131-08F20CC8F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93ECD52-4795-A3BF-D953-53289DAB5991}"/>
              </a:ext>
            </a:extLst>
          </p:cNvPr>
          <p:cNvSpPr>
            <a:spLocks noGrp="1"/>
          </p:cNvSpPr>
          <p:nvPr>
            <p:ph type="dt" sz="half" idx="10"/>
          </p:nvPr>
        </p:nvSpPr>
        <p:spPr/>
        <p:txBody>
          <a:bodyPr/>
          <a:lstStyle/>
          <a:p>
            <a:fld id="{6902A252-1421-4A9B-A2CD-DEED6A44AAB9}" type="datetimeFigureOut">
              <a:rPr lang="en-CA" smtClean="0"/>
              <a:t>2024-01-05</a:t>
            </a:fld>
            <a:endParaRPr lang="en-CA"/>
          </a:p>
        </p:txBody>
      </p:sp>
      <p:sp>
        <p:nvSpPr>
          <p:cNvPr id="5" name="Footer Placeholder 4">
            <a:extLst>
              <a:ext uri="{FF2B5EF4-FFF2-40B4-BE49-F238E27FC236}">
                <a16:creationId xmlns:a16="http://schemas.microsoft.com/office/drawing/2014/main" id="{B6CF7634-81D9-27E0-39BF-CC0C481F81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2434665-F274-50B8-8098-D103D90EF104}"/>
              </a:ext>
            </a:extLst>
          </p:cNvPr>
          <p:cNvSpPr>
            <a:spLocks noGrp="1"/>
          </p:cNvSpPr>
          <p:nvPr>
            <p:ph type="sldNum" sz="quarter" idx="12"/>
          </p:nvPr>
        </p:nvSpPr>
        <p:spPr/>
        <p:txBody>
          <a:bodyPr/>
          <a:lstStyle/>
          <a:p>
            <a:fld id="{B64DFC1B-47C3-468E-8F9E-9FB7D727740A}" type="slidenum">
              <a:rPr lang="en-CA" smtClean="0"/>
              <a:t>‹#›</a:t>
            </a:fld>
            <a:endParaRPr lang="en-CA"/>
          </a:p>
        </p:txBody>
      </p:sp>
    </p:spTree>
    <p:extLst>
      <p:ext uri="{BB962C8B-B14F-4D97-AF65-F5344CB8AC3E}">
        <p14:creationId xmlns:p14="http://schemas.microsoft.com/office/powerpoint/2010/main" val="3670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5EBD-D2B5-3709-4F53-75CB7E16C2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D3E4F34-3BE9-317E-CB7C-E71B7BCD087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E60B0-C32D-69EC-A995-E8A75E095BF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9BCA7C3-AB3B-7F51-6AE5-CC32FE7E42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AF5F59-AAAC-7EC5-324A-A9BBA74E081D}"/>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139076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C22D-8DED-773B-20B1-BCFF04C0154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5E9FBE-1694-D5D4-E112-1DB73E5E325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A217FFF-F7C0-255F-A07B-044A84995D8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0AF93DB-8EA7-2497-BE3C-3346249E0299}"/>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67B975B0-A46A-417C-FC56-0B086F99DC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619BA6-E838-9C7B-F2BA-984CB6FF4973}"/>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233724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D586-B2AE-045E-0293-6AC0EAE8A936}"/>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FD3745F-1A69-2311-7398-C6E3CDBB68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AE6F4-EB6D-A609-4827-99E18368DBF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D40FAD5-C8DC-C827-94A9-1E75F7B065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DE5E5E-44EA-BBE4-1043-DB7AEBA2D5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ECD60E6-0361-6DB1-F0A7-DCABED4349FA}"/>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23029C1B-9B21-2022-08C9-BAAB066F576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8A9AAB1-099D-97F1-CB27-795D12F53852}"/>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27724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8A66-A78C-0C3A-C23E-32EC5603472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FEC48ED-123D-ED0E-523F-D0E0E051B0D2}"/>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8520359E-850D-AC1A-6AD4-6027B3036C7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715E866-418A-6A55-4F47-985F8437BA1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00257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8B7E8-209C-16B3-B8AA-3AF8151E266B}"/>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9F5B62C4-6A88-45DF-D3D5-339078B605C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730F2DE-2830-ADF4-E9F4-45D7795D2AD3}"/>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33049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CED7-2C1A-DAAF-51D6-8BC3634DAC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2EF2D28-6B85-06A5-36AA-BFA82BFFE36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9A7B23D-8BA6-6124-8837-749BF5D347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4E2975-A379-49E9-1679-C5223313353B}"/>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1C3DE53-E29E-355A-C911-98A09BF6DE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F57403-CE90-87B8-25F0-91BAAD718C7E}"/>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40389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A6CA-DF22-B879-1ED1-B145C05B451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7BB840D-08CA-0137-DD60-396E5410A1B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F6007D4A-BBA6-778A-AC29-0F21D917BF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65E881-0D2A-57D2-1B64-69170A2ED215}"/>
              </a:ext>
            </a:extLst>
          </p:cNvPr>
          <p:cNvSpPr>
            <a:spLocks noGrp="1"/>
          </p:cNvSpPr>
          <p:nvPr>
            <p:ph type="dt" sz="half" idx="10"/>
          </p:nvPr>
        </p:nvSpPr>
        <p:spPr/>
        <p:txBody>
          <a:bodyPr/>
          <a:lstStyle/>
          <a:p>
            <a:fld id="{6902A252-1421-4A9B-A2CD-DEED6A44AAB9}" type="datetimeFigureOut">
              <a:rPr lang="en-CA" smtClean="0"/>
              <a:t>2024-01-05</a:t>
            </a:fld>
            <a:endParaRPr lang="en-CA"/>
          </a:p>
        </p:txBody>
      </p:sp>
      <p:sp>
        <p:nvSpPr>
          <p:cNvPr id="6" name="Footer Placeholder 5">
            <a:extLst>
              <a:ext uri="{FF2B5EF4-FFF2-40B4-BE49-F238E27FC236}">
                <a16:creationId xmlns:a16="http://schemas.microsoft.com/office/drawing/2014/main" id="{6080099A-E8FB-736C-FD46-490805B8CE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9196B1-FFAB-7C7A-69C5-B2352FF51FB7}"/>
              </a:ext>
            </a:extLst>
          </p:cNvPr>
          <p:cNvSpPr>
            <a:spLocks noGrp="1"/>
          </p:cNvSpPr>
          <p:nvPr>
            <p:ph type="sldNum" sz="quarter" idx="12"/>
          </p:nvPr>
        </p:nvSpPr>
        <p:spPr/>
        <p:txBody>
          <a:bodyPr/>
          <a:lstStyle/>
          <a:p>
            <a:fld id="{B64DFC1B-47C3-468E-8F9E-9FB7D727740A}" type="slidenum">
              <a:rPr lang="en-CA" smtClean="0"/>
              <a:t>‹#›</a:t>
            </a:fld>
            <a:endParaRPr lang="en-CA"/>
          </a:p>
        </p:txBody>
      </p:sp>
    </p:spTree>
    <p:extLst>
      <p:ext uri="{BB962C8B-B14F-4D97-AF65-F5344CB8AC3E}">
        <p14:creationId xmlns:p14="http://schemas.microsoft.com/office/powerpoint/2010/main" val="14980826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FDC66-FAF1-91DC-5643-7FF18E75FC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02A21D8-5257-4219-BE39-404CECFD99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F9BE5C-4B26-910A-8B23-1B90B0A5F0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02A252-1421-4A9B-A2CD-DEED6A44AAB9}" type="datetimeFigureOut">
              <a:rPr lang="en-CA" smtClean="0"/>
              <a:t>2024-01-05</a:t>
            </a:fld>
            <a:endParaRPr lang="en-CA"/>
          </a:p>
        </p:txBody>
      </p:sp>
      <p:sp>
        <p:nvSpPr>
          <p:cNvPr id="5" name="Footer Placeholder 4">
            <a:extLst>
              <a:ext uri="{FF2B5EF4-FFF2-40B4-BE49-F238E27FC236}">
                <a16:creationId xmlns:a16="http://schemas.microsoft.com/office/drawing/2014/main" id="{6376B49D-EDE4-6AE3-F367-7D4D97A75F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6F3E0E-B47B-2D43-04E0-EC2D2A1B3F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4DFC1B-47C3-468E-8F9E-9FB7D727740A}" type="slidenum">
              <a:rPr lang="en-CA" smtClean="0"/>
              <a:t>‹#›</a:t>
            </a:fld>
            <a:endParaRPr lang="en-CA"/>
          </a:p>
        </p:txBody>
      </p:sp>
    </p:spTree>
    <p:extLst>
      <p:ext uri="{BB962C8B-B14F-4D97-AF65-F5344CB8AC3E}">
        <p14:creationId xmlns:p14="http://schemas.microsoft.com/office/powerpoint/2010/main" val="26164366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p:nvPr/>
        </p:nvSpPr>
        <p:spPr>
          <a:xfrm>
            <a:off x="0" y="0"/>
            <a:ext cx="9144000" cy="68580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32E4D"/>
              </a:solidFill>
              <a:latin typeface="Calibri"/>
              <a:ea typeface="Calibri"/>
              <a:cs typeface="Calibri"/>
              <a:sym typeface="Calibri"/>
            </a:endParaRPr>
          </a:p>
        </p:txBody>
      </p:sp>
      <p:sp>
        <p:nvSpPr>
          <p:cNvPr id="89" name="Google Shape;89;p15"/>
          <p:cNvSpPr txBox="1">
            <a:spLocks noGrp="1"/>
          </p:cNvSpPr>
          <p:nvPr>
            <p:ph type="ctrTitle"/>
          </p:nvPr>
        </p:nvSpPr>
        <p:spPr>
          <a:xfrm>
            <a:off x="543000" y="2993244"/>
            <a:ext cx="8058000" cy="871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Arial"/>
              <a:buNone/>
            </a:pPr>
            <a:r>
              <a:rPr lang="en-CA" sz="4500" b="1" dirty="0">
                <a:solidFill>
                  <a:schemeClr val="lt1"/>
                </a:solidFill>
                <a:latin typeface="Poppins"/>
                <a:ea typeface="Poppins"/>
                <a:cs typeface="Poppins"/>
                <a:sym typeface="Poppins"/>
              </a:rPr>
              <a:t>Analyser les images</a:t>
            </a:r>
            <a:endParaRPr sz="4500" b="1" dirty="0">
              <a:solidFill>
                <a:schemeClr val="lt1"/>
              </a:solidFill>
              <a:latin typeface="Poppins"/>
              <a:ea typeface="Poppins"/>
              <a:cs typeface="Poppins"/>
              <a:sym typeface="Poppins"/>
            </a:endParaRPr>
          </a:p>
        </p:txBody>
      </p:sp>
      <p:grpSp>
        <p:nvGrpSpPr>
          <p:cNvPr id="90" name="Google Shape;90;p15"/>
          <p:cNvGrpSpPr/>
          <p:nvPr/>
        </p:nvGrpSpPr>
        <p:grpSpPr>
          <a:xfrm>
            <a:off x="7440497" y="5550131"/>
            <a:ext cx="1604574" cy="1230952"/>
            <a:chOff x="6759070" y="3578270"/>
            <a:chExt cx="2231055" cy="1730080"/>
          </a:xfrm>
        </p:grpSpPr>
        <p:pic>
          <p:nvPicPr>
            <p:cNvPr id="91" name="Google Shape;91;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59070" y="3578270"/>
              <a:ext cx="2231050" cy="1730075"/>
            </a:xfrm>
            <a:prstGeom prst="rect">
              <a:avLst/>
            </a:prstGeom>
            <a:noFill/>
            <a:ln>
              <a:noFill/>
            </a:ln>
          </p:spPr>
        </p:pic>
        <p:pic>
          <p:nvPicPr>
            <p:cNvPr id="92" name="Google Shape;92;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59075" y="4837225"/>
              <a:ext cx="2231050" cy="47112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24"/>
          <p:cNvGrpSpPr/>
          <p:nvPr/>
        </p:nvGrpSpPr>
        <p:grpSpPr>
          <a:xfrm>
            <a:off x="101325" y="5257250"/>
            <a:ext cx="2043975" cy="1574292"/>
            <a:chOff x="101325" y="5257250"/>
            <a:chExt cx="2043975" cy="1574292"/>
          </a:xfrm>
        </p:grpSpPr>
        <p:sp>
          <p:nvSpPr>
            <p:cNvPr id="172" name="Google Shape;172;p24"/>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3" name="Google Shape;173;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74" name="Google Shape;174;p24" descr="Image result for best political memes canada"/>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23588" y="1197900"/>
            <a:ext cx="6896826" cy="4121450"/>
          </a:xfrm>
          <a:prstGeom prst="rect">
            <a:avLst/>
          </a:prstGeom>
          <a:noFill/>
          <a:ln>
            <a:noFill/>
          </a:ln>
        </p:spPr>
      </p:pic>
      <p:sp>
        <p:nvSpPr>
          <p:cNvPr id="175" name="Google Shape;175;p24"/>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25"/>
          <p:cNvGrpSpPr/>
          <p:nvPr/>
        </p:nvGrpSpPr>
        <p:grpSpPr>
          <a:xfrm>
            <a:off x="101325" y="5257250"/>
            <a:ext cx="2043975" cy="1574292"/>
            <a:chOff x="101325" y="5257250"/>
            <a:chExt cx="2043975" cy="1574292"/>
          </a:xfrm>
        </p:grpSpPr>
        <p:sp>
          <p:nvSpPr>
            <p:cNvPr id="181" name="Google Shape;181;p25"/>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2" name="Google Shape;182;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83" name="Google Shape;183;p25"/>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123588" y="1197900"/>
            <a:ext cx="6896824" cy="4114643"/>
          </a:xfrm>
          <a:prstGeom prst="rect">
            <a:avLst/>
          </a:prstGeom>
          <a:noFill/>
          <a:ln>
            <a:noFill/>
          </a:ln>
        </p:spPr>
      </p:pic>
      <p:sp>
        <p:nvSpPr>
          <p:cNvPr id="184" name="Google Shape;184;p25"/>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6"/>
          <p:cNvGrpSpPr/>
          <p:nvPr/>
        </p:nvGrpSpPr>
        <p:grpSpPr>
          <a:xfrm>
            <a:off x="101325" y="5257250"/>
            <a:ext cx="2043975" cy="1574292"/>
            <a:chOff x="101325" y="5257250"/>
            <a:chExt cx="2043975" cy="1574292"/>
          </a:xfrm>
        </p:grpSpPr>
        <p:sp>
          <p:nvSpPr>
            <p:cNvPr id="190" name="Google Shape;190;p26"/>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1" name="Google Shape;191;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92" name="Google Shape;192;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82825" y="1197900"/>
            <a:ext cx="5778350" cy="4339425"/>
          </a:xfrm>
          <a:prstGeom prst="rect">
            <a:avLst/>
          </a:prstGeom>
          <a:noFill/>
          <a:ln>
            <a:noFill/>
          </a:ln>
        </p:spPr>
      </p:pic>
      <p:sp>
        <p:nvSpPr>
          <p:cNvPr id="193" name="Google Shape;193;p26"/>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27"/>
          <p:cNvGrpSpPr/>
          <p:nvPr/>
        </p:nvGrpSpPr>
        <p:grpSpPr>
          <a:xfrm>
            <a:off x="101325" y="5257250"/>
            <a:ext cx="2043975" cy="1574292"/>
            <a:chOff x="101325" y="5257250"/>
            <a:chExt cx="2043975" cy="1574292"/>
          </a:xfrm>
        </p:grpSpPr>
        <p:sp>
          <p:nvSpPr>
            <p:cNvPr id="199" name="Google Shape;199;p27"/>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0" name="Google Shape;200;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201" name="Google Shape;201;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037" y="1362788"/>
            <a:ext cx="5072891" cy="4047710"/>
          </a:xfrm>
          <a:prstGeom prst="rect">
            <a:avLst/>
          </a:prstGeom>
          <a:noFill/>
          <a:ln>
            <a:noFill/>
          </a:ln>
        </p:spPr>
      </p:pic>
      <p:pic>
        <p:nvPicPr>
          <p:cNvPr id="202" name="Google Shape;202;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33223" y="1362789"/>
            <a:ext cx="3558740" cy="4132425"/>
          </a:xfrm>
          <a:prstGeom prst="rect">
            <a:avLst/>
          </a:prstGeom>
          <a:noFill/>
          <a:ln>
            <a:noFill/>
          </a:ln>
        </p:spPr>
      </p:pic>
      <p:sp>
        <p:nvSpPr>
          <p:cNvPr id="203" name="Google Shape;203;p27"/>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208" name="Google Shape;208;p28"/>
          <p:cNvGrpSpPr/>
          <p:nvPr/>
        </p:nvGrpSpPr>
        <p:grpSpPr>
          <a:xfrm>
            <a:off x="101325" y="5257250"/>
            <a:ext cx="2043975" cy="1574292"/>
            <a:chOff x="101325" y="5257250"/>
            <a:chExt cx="2043975" cy="1574292"/>
          </a:xfrm>
        </p:grpSpPr>
        <p:sp>
          <p:nvSpPr>
            <p:cNvPr id="209" name="Google Shape;209;p28"/>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0" name="Google Shape;210;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211" name="Google Shape;211;p28" descr="inspiring pictures"/>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40149" y="1197900"/>
            <a:ext cx="6663701" cy="4341250"/>
          </a:xfrm>
          <a:prstGeom prst="rect">
            <a:avLst/>
          </a:prstGeom>
          <a:noFill/>
          <a:ln>
            <a:noFill/>
          </a:ln>
        </p:spPr>
      </p:pic>
      <p:sp>
        <p:nvSpPr>
          <p:cNvPr id="212" name="Google Shape;212;p28"/>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29"/>
          <p:cNvGrpSpPr/>
          <p:nvPr/>
        </p:nvGrpSpPr>
        <p:grpSpPr>
          <a:xfrm>
            <a:off x="101325" y="5257250"/>
            <a:ext cx="2043975" cy="1574292"/>
            <a:chOff x="101325" y="5257250"/>
            <a:chExt cx="2043975" cy="1574292"/>
          </a:xfrm>
        </p:grpSpPr>
        <p:sp>
          <p:nvSpPr>
            <p:cNvPr id="218" name="Google Shape;218;p29"/>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9" name="Google Shape;219;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220" name="Google Shape;220;p29"/>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265151" y="1197901"/>
            <a:ext cx="6613706" cy="4341250"/>
          </a:xfrm>
          <a:prstGeom prst="rect">
            <a:avLst/>
          </a:prstGeom>
          <a:noFill/>
          <a:ln>
            <a:noFill/>
          </a:ln>
        </p:spPr>
      </p:pic>
      <p:sp>
        <p:nvSpPr>
          <p:cNvPr id="221" name="Google Shape;221;p29"/>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30"/>
          <p:cNvGrpSpPr/>
          <p:nvPr/>
        </p:nvGrpSpPr>
        <p:grpSpPr>
          <a:xfrm>
            <a:off x="101325" y="5257250"/>
            <a:ext cx="2043975" cy="1574292"/>
            <a:chOff x="101325" y="5257250"/>
            <a:chExt cx="2043975" cy="1574292"/>
          </a:xfrm>
        </p:grpSpPr>
        <p:sp>
          <p:nvSpPr>
            <p:cNvPr id="227" name="Google Shape;227;p30"/>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8" name="Google Shape;228;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229" name="Google Shape;229;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96976" y="1197900"/>
            <a:ext cx="6150026" cy="4366300"/>
          </a:xfrm>
          <a:prstGeom prst="rect">
            <a:avLst/>
          </a:prstGeom>
          <a:noFill/>
          <a:ln>
            <a:noFill/>
          </a:ln>
        </p:spPr>
      </p:pic>
      <p:sp>
        <p:nvSpPr>
          <p:cNvPr id="230" name="Google Shape;230;p30"/>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31"/>
          <p:cNvGrpSpPr/>
          <p:nvPr/>
        </p:nvGrpSpPr>
        <p:grpSpPr>
          <a:xfrm>
            <a:off x="101325" y="5257250"/>
            <a:ext cx="2043975" cy="1574292"/>
            <a:chOff x="101325" y="5257250"/>
            <a:chExt cx="2043975" cy="1574292"/>
          </a:xfrm>
        </p:grpSpPr>
        <p:sp>
          <p:nvSpPr>
            <p:cNvPr id="236" name="Google Shape;236;p31"/>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7" name="Google Shape;237;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238" name="Google Shape;238;p31"/>
          <p:cNvSpPr txBox="1"/>
          <p:nvPr/>
        </p:nvSpPr>
        <p:spPr>
          <a:xfrm>
            <a:off x="1775325" y="5654850"/>
            <a:ext cx="6993600" cy="77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1600" i="0" u="none" strike="noStrike" cap="none">
                <a:solidFill>
                  <a:schemeClr val="dk1"/>
                </a:solidFill>
                <a:latin typeface="DM Sans"/>
                <a:ea typeface="DM Sans"/>
                <a:cs typeface="DM Sans"/>
                <a:sym typeface="DM Sans"/>
              </a:rPr>
              <a:t>Une maison recouverte de cendres sur l'île de La Palma aux Canaries, fin octobre 2021</a:t>
            </a:r>
            <a:endParaRPr sz="1600">
              <a:solidFill>
                <a:schemeClr val="dk1"/>
              </a:solidFill>
              <a:latin typeface="DM Sans"/>
              <a:ea typeface="DM Sans"/>
              <a:cs typeface="DM Sans"/>
              <a:sym typeface="DM Sans"/>
            </a:endParaRPr>
          </a:p>
          <a:p>
            <a:pPr marL="0" marR="0" lvl="0" indent="0" algn="l" rtl="0">
              <a:lnSpc>
                <a:spcPct val="100000"/>
              </a:lnSpc>
              <a:spcBef>
                <a:spcPts val="1000"/>
              </a:spcBef>
              <a:spcAft>
                <a:spcPts val="1000"/>
              </a:spcAft>
              <a:buClr>
                <a:srgbClr val="000000"/>
              </a:buClr>
              <a:buSzPts val="1100"/>
              <a:buFont typeface="Arial"/>
              <a:buNone/>
            </a:pPr>
            <a:r>
              <a:rPr lang="en-CA" i="1" u="none" strike="noStrike" cap="none">
                <a:solidFill>
                  <a:schemeClr val="dk1"/>
                </a:solidFill>
                <a:latin typeface="DM Sans"/>
                <a:ea typeface="DM Sans"/>
                <a:cs typeface="DM Sans"/>
                <a:sym typeface="DM Sans"/>
              </a:rPr>
              <a:t>Emilio Morenatti/AP</a:t>
            </a:r>
            <a:endParaRPr i="1" u="none" strike="noStrike" cap="none">
              <a:solidFill>
                <a:schemeClr val="dk1"/>
              </a:solidFill>
              <a:latin typeface="DM Sans"/>
              <a:ea typeface="DM Sans"/>
              <a:cs typeface="DM Sans"/>
              <a:sym typeface="DM Sans"/>
            </a:endParaRPr>
          </a:p>
        </p:txBody>
      </p:sp>
      <p:sp>
        <p:nvSpPr>
          <p:cNvPr id="239" name="Google Shape;239;p31"/>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pic>
        <p:nvPicPr>
          <p:cNvPr id="240" name="Google Shape;240;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96976" y="1197900"/>
            <a:ext cx="6150026" cy="4366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32"/>
          <p:cNvGrpSpPr/>
          <p:nvPr/>
        </p:nvGrpSpPr>
        <p:grpSpPr>
          <a:xfrm>
            <a:off x="101325" y="5257250"/>
            <a:ext cx="2043975" cy="1574292"/>
            <a:chOff x="101325" y="5257250"/>
            <a:chExt cx="2043975" cy="1574292"/>
          </a:xfrm>
        </p:grpSpPr>
        <p:sp>
          <p:nvSpPr>
            <p:cNvPr id="246" name="Google Shape;246;p32"/>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7" name="Google Shape;247;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248" name="Google Shape;248;p3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338637" y="1197900"/>
            <a:ext cx="6466725" cy="4319275"/>
          </a:xfrm>
          <a:prstGeom prst="rect">
            <a:avLst/>
          </a:prstGeom>
          <a:noFill/>
          <a:ln>
            <a:noFill/>
          </a:ln>
        </p:spPr>
      </p:pic>
      <p:sp>
        <p:nvSpPr>
          <p:cNvPr id="249" name="Google Shape;249;p32"/>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33"/>
          <p:cNvGrpSpPr/>
          <p:nvPr/>
        </p:nvGrpSpPr>
        <p:grpSpPr>
          <a:xfrm>
            <a:off x="101325" y="5257250"/>
            <a:ext cx="2043975" cy="1574292"/>
            <a:chOff x="101325" y="5257250"/>
            <a:chExt cx="2043975" cy="1574292"/>
          </a:xfrm>
        </p:grpSpPr>
        <p:sp>
          <p:nvSpPr>
            <p:cNvPr id="255" name="Google Shape;255;p33"/>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6" name="Google Shape;256;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257" name="Google Shape;257;p33"/>
          <p:cNvSpPr txBox="1"/>
          <p:nvPr/>
        </p:nvSpPr>
        <p:spPr>
          <a:xfrm>
            <a:off x="1832350" y="5615250"/>
            <a:ext cx="7014900" cy="85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CA" sz="1600" i="0" u="none" strike="noStrike" cap="none">
                <a:solidFill>
                  <a:schemeClr val="dk1"/>
                </a:solidFill>
                <a:highlight>
                  <a:srgbClr val="FCFCFD"/>
                </a:highlight>
                <a:latin typeface="DM Sans"/>
                <a:ea typeface="DM Sans"/>
                <a:cs typeface="DM Sans"/>
                <a:sym typeface="DM Sans"/>
              </a:rPr>
              <a:t>Des vaches qui étaient bloquées dans une étable inondée ont été secourues, à Abbotsford, en Colombie-Britannique, le 16 novembre 2021</a:t>
            </a:r>
            <a:endParaRPr sz="1600">
              <a:solidFill>
                <a:schemeClr val="dk1"/>
              </a:solidFill>
              <a:highlight>
                <a:srgbClr val="FCFCFD"/>
              </a:highlight>
              <a:latin typeface="DM Sans"/>
              <a:ea typeface="DM Sans"/>
              <a:cs typeface="DM Sans"/>
              <a:sym typeface="DM Sans"/>
            </a:endParaRPr>
          </a:p>
          <a:p>
            <a:pPr marL="0" marR="0" lvl="0" indent="0" algn="l" rtl="0">
              <a:lnSpc>
                <a:spcPct val="100000"/>
              </a:lnSpc>
              <a:spcBef>
                <a:spcPts val="1000"/>
              </a:spcBef>
              <a:spcAft>
                <a:spcPts val="0"/>
              </a:spcAft>
              <a:buClr>
                <a:schemeClr val="dk1"/>
              </a:buClr>
              <a:buSzPts val="1100"/>
              <a:buFont typeface="Arial"/>
              <a:buNone/>
            </a:pPr>
            <a:r>
              <a:rPr lang="en-CA" sz="1600" i="1" u="none" strike="noStrike" cap="none">
                <a:solidFill>
                  <a:schemeClr val="dk1"/>
                </a:solidFill>
                <a:highlight>
                  <a:srgbClr val="FCFCFD"/>
                </a:highlight>
                <a:latin typeface="DM Sans"/>
                <a:ea typeface="DM Sans"/>
                <a:cs typeface="DM Sans"/>
                <a:sym typeface="DM Sans"/>
              </a:rPr>
              <a:t>JENNIFER GAUTHIER / REUTERS</a:t>
            </a:r>
            <a:endParaRPr sz="1600" i="1"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33"/>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pic>
        <p:nvPicPr>
          <p:cNvPr id="259" name="Google Shape;259;p33"/>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338637" y="1197900"/>
            <a:ext cx="6466725" cy="431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ctrTitle" idx="4294967295"/>
          </p:nvPr>
        </p:nvSpPr>
        <p:spPr>
          <a:xfrm>
            <a:off x="685800" y="3062287"/>
            <a:ext cx="7772400" cy="7334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3200"/>
              <a:buFont typeface="Calibri"/>
              <a:buNone/>
            </a:pPr>
            <a:r>
              <a:rPr lang="en-CA" b="1" i="0" u="none" strike="noStrike" cap="none" dirty="0">
                <a:solidFill>
                  <a:schemeClr val="dk1"/>
                </a:solidFill>
                <a:latin typeface="Poppins"/>
                <a:ea typeface="Poppins"/>
                <a:cs typeface="Poppins"/>
                <a:sym typeface="Poppins"/>
              </a:rPr>
              <a:t>Introduction</a:t>
            </a:r>
            <a:endParaRPr b="1" i="0" u="none" strike="noStrike" cap="none" dirty="0">
              <a:solidFill>
                <a:schemeClr val="dk1"/>
              </a:solidFill>
              <a:latin typeface="Poppins"/>
              <a:ea typeface="Poppins"/>
              <a:cs typeface="Poppins"/>
              <a:sym typeface="Poppins"/>
            </a:endParaRPr>
          </a:p>
        </p:txBody>
      </p:sp>
      <p:sp>
        <p:nvSpPr>
          <p:cNvPr id="98" name="Google Shape;98;p16"/>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99" name="Google Shape;99;p16"/>
          <p:cNvGrpSpPr/>
          <p:nvPr/>
        </p:nvGrpSpPr>
        <p:grpSpPr>
          <a:xfrm>
            <a:off x="101325" y="5257250"/>
            <a:ext cx="2043975" cy="1574292"/>
            <a:chOff x="101325" y="5257250"/>
            <a:chExt cx="2043975" cy="1574292"/>
          </a:xfrm>
        </p:grpSpPr>
        <p:sp>
          <p:nvSpPr>
            <p:cNvPr id="100" name="Google Shape;100;p16"/>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34"/>
          <p:cNvGrpSpPr/>
          <p:nvPr/>
        </p:nvGrpSpPr>
        <p:grpSpPr>
          <a:xfrm>
            <a:off x="101325" y="5257250"/>
            <a:ext cx="2043975" cy="1574292"/>
            <a:chOff x="101325" y="5257250"/>
            <a:chExt cx="2043975" cy="1574292"/>
          </a:xfrm>
        </p:grpSpPr>
        <p:sp>
          <p:nvSpPr>
            <p:cNvPr id="265" name="Google Shape;265;p34"/>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6" name="Google Shape;266;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267" name="Google Shape;267;p34"/>
          <p:cNvSpPr txBox="1"/>
          <p:nvPr/>
        </p:nvSpPr>
        <p:spPr>
          <a:xfrm>
            <a:off x="382050" y="1351375"/>
            <a:ext cx="8442000" cy="359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CA" sz="2400" i="0" u="none" strike="noStrike" cap="none">
                <a:solidFill>
                  <a:schemeClr val="dk1"/>
                </a:solidFill>
                <a:latin typeface="DM Sans"/>
                <a:ea typeface="DM Sans"/>
                <a:cs typeface="DM Sans"/>
                <a:sym typeface="DM Sans"/>
              </a:rPr>
              <a:t>Question guide : </a:t>
            </a:r>
            <a:endParaRPr sz="2400" i="0" u="none" strike="noStrike" cap="none">
              <a:solidFill>
                <a:schemeClr val="dk1"/>
              </a:solidFill>
              <a:latin typeface="DM Sans"/>
              <a:ea typeface="DM Sans"/>
              <a:cs typeface="DM Sans"/>
              <a:sym typeface="DM Sans"/>
            </a:endParaRPr>
          </a:p>
          <a:p>
            <a:pPr marL="457200" marR="0" lvl="0" indent="-381000" algn="l" rtl="0">
              <a:lnSpc>
                <a:spcPct val="100000"/>
              </a:lnSpc>
              <a:spcBef>
                <a:spcPts val="0"/>
              </a:spcBef>
              <a:spcAft>
                <a:spcPts val="0"/>
              </a:spcAft>
              <a:buClr>
                <a:schemeClr val="dk1"/>
              </a:buClr>
              <a:buSzPts val="2400"/>
              <a:buFont typeface="DM Sans"/>
              <a:buChar char="●"/>
            </a:pPr>
            <a:r>
              <a:rPr lang="en-CA" sz="2400" b="1" i="0" u="none" strike="noStrike" cap="none">
                <a:solidFill>
                  <a:schemeClr val="dk1"/>
                </a:solidFill>
                <a:latin typeface="DM Sans"/>
                <a:ea typeface="DM Sans"/>
                <a:cs typeface="DM Sans"/>
                <a:sym typeface="DM Sans"/>
              </a:rPr>
              <a:t>Comment les images peuvent-elles influencer les campagnes électorales?</a:t>
            </a:r>
            <a:endParaRPr sz="2400" b="1"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2200"/>
              <a:buFont typeface="Arial"/>
              <a:buNone/>
            </a:pPr>
            <a:endParaRPr sz="240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r>
              <a:rPr lang="en-CA" sz="2400" i="0" u="none" strike="noStrike" cap="none">
                <a:solidFill>
                  <a:schemeClr val="dk1"/>
                </a:solidFill>
                <a:latin typeface="DM Sans"/>
                <a:ea typeface="DM Sans"/>
                <a:cs typeface="DM Sans"/>
                <a:sym typeface="DM Sans"/>
              </a:rPr>
              <a:t>Les images suivantes ont été prises lors de la visite du chef du Parti progressiste-conservateur, Robert Stanfield, à North Bay</a:t>
            </a:r>
            <a:r>
              <a:rPr lang="en-CA" sz="2400">
                <a:solidFill>
                  <a:schemeClr val="dk1"/>
                </a:solidFill>
                <a:latin typeface="DM Sans"/>
                <a:ea typeface="DM Sans"/>
                <a:cs typeface="DM Sans"/>
                <a:sym typeface="DM Sans"/>
              </a:rPr>
              <a:t> (</a:t>
            </a:r>
            <a:r>
              <a:rPr lang="en-CA" sz="2400" i="0" u="none" strike="noStrike" cap="none">
                <a:solidFill>
                  <a:schemeClr val="dk1"/>
                </a:solidFill>
                <a:latin typeface="DM Sans"/>
                <a:ea typeface="DM Sans"/>
                <a:cs typeface="DM Sans"/>
                <a:sym typeface="DM Sans"/>
              </a:rPr>
              <a:t>O</a:t>
            </a:r>
            <a:r>
              <a:rPr lang="en-CA" sz="2400">
                <a:solidFill>
                  <a:schemeClr val="dk1"/>
                </a:solidFill>
                <a:latin typeface="DM Sans"/>
                <a:ea typeface="DM Sans"/>
                <a:cs typeface="DM Sans"/>
                <a:sym typeface="DM Sans"/>
              </a:rPr>
              <a:t>ntario) </a:t>
            </a:r>
            <a:r>
              <a:rPr lang="en-CA" sz="2400" i="0" u="none" strike="noStrike" cap="none">
                <a:solidFill>
                  <a:schemeClr val="dk1"/>
                </a:solidFill>
                <a:latin typeface="DM Sans"/>
                <a:ea typeface="DM Sans"/>
                <a:cs typeface="DM Sans"/>
                <a:sym typeface="DM Sans"/>
              </a:rPr>
              <a:t>en mai 1974, à moins de deux mois des élections fédérales.</a:t>
            </a:r>
            <a:endParaRPr sz="24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400"/>
              <a:buFont typeface="Arial"/>
              <a:buNone/>
            </a:pPr>
            <a:endParaRPr sz="24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400"/>
              <a:buFont typeface="Arial"/>
              <a:buNone/>
            </a:pPr>
            <a:r>
              <a:rPr lang="en-CA">
                <a:solidFill>
                  <a:schemeClr val="dk1"/>
                </a:solidFill>
                <a:latin typeface="DM Sans"/>
                <a:ea typeface="DM Sans"/>
                <a:cs typeface="DM Sans"/>
                <a:sym typeface="DM Sans"/>
              </a:rPr>
              <a:t>(Note pour le personnel enseignant : un exemple d’analyse à l’aide du schéma est fourni dans la section « Note » de cette diapositive afin de fournir un contexte supplémentaire et d'aider à guider la discussion.)</a:t>
            </a:r>
            <a:endParaRPr>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DM Sans"/>
              <a:ea typeface="DM Sans"/>
              <a:cs typeface="DM Sans"/>
              <a:sym typeface="DM Sans"/>
            </a:endParaRPr>
          </a:p>
        </p:txBody>
      </p:sp>
      <p:sp>
        <p:nvSpPr>
          <p:cNvPr id="268" name="Google Shape;268;p34"/>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
        <p:nvSpPr>
          <p:cNvPr id="269" name="Google Shape;269;p34"/>
          <p:cNvSpPr txBox="1">
            <a:spLocks noGrp="1"/>
          </p:cNvSpPr>
          <p:nvPr>
            <p:ph type="title"/>
          </p:nvPr>
        </p:nvSpPr>
        <p:spPr>
          <a:xfrm>
            <a:off x="317700" y="468600"/>
            <a:ext cx="8262000" cy="568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alibri"/>
              <a:buNone/>
            </a:pPr>
            <a:r>
              <a:rPr lang="en-CA" sz="2800" b="1" dirty="0">
                <a:solidFill>
                  <a:schemeClr val="bg1"/>
                </a:solidFill>
                <a:latin typeface="Poppins"/>
                <a:ea typeface="Poppins"/>
                <a:cs typeface="Poppins"/>
                <a:sym typeface="Poppins"/>
              </a:rPr>
              <a:t>Images </a:t>
            </a:r>
            <a:r>
              <a:rPr lang="en-CA" sz="2800" b="1" dirty="0" err="1">
                <a:solidFill>
                  <a:schemeClr val="bg1"/>
                </a:solidFill>
                <a:latin typeface="Poppins"/>
                <a:ea typeface="Poppins"/>
                <a:cs typeface="Poppins"/>
                <a:sym typeface="Poppins"/>
              </a:rPr>
              <a:t>différentes</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même</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événement</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Exemple</a:t>
            </a:r>
            <a:r>
              <a:rPr lang="en-CA" sz="2800" b="1" dirty="0">
                <a:solidFill>
                  <a:schemeClr val="bg1"/>
                </a:solidFill>
                <a:latin typeface="Poppins"/>
                <a:ea typeface="Poppins"/>
                <a:cs typeface="Poppins"/>
                <a:sym typeface="Poppins"/>
              </a:rPr>
              <a:t> 1</a:t>
            </a:r>
            <a:endParaRPr sz="2800" b="1" dirty="0">
              <a:solidFill>
                <a:schemeClr val="bg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5" descr="http://www.photosensitive.com/picturechange/images/gal/dougball.jpg"/>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4713752" y="1194849"/>
            <a:ext cx="3290502" cy="5105263"/>
          </a:xfrm>
          <a:prstGeom prst="rect">
            <a:avLst/>
          </a:prstGeom>
          <a:noFill/>
          <a:ln>
            <a:noFill/>
          </a:ln>
        </p:spPr>
      </p:pic>
      <p:sp>
        <p:nvSpPr>
          <p:cNvPr id="275" name="Google Shape;275;p35"/>
          <p:cNvSpPr txBox="1"/>
          <p:nvPr/>
        </p:nvSpPr>
        <p:spPr>
          <a:xfrm>
            <a:off x="102350" y="3007675"/>
            <a:ext cx="4206000" cy="147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CA" sz="2400" b="0" i="0" u="none" strike="noStrike" cap="none">
                <a:solidFill>
                  <a:schemeClr val="dk1"/>
                </a:solidFill>
                <a:latin typeface="DM Sans"/>
                <a:ea typeface="DM Sans"/>
                <a:cs typeface="DM Sans"/>
                <a:sym typeface="DM Sans"/>
              </a:rPr>
              <a:t>Chef du Parti progressiste- conservateur,</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400"/>
              <a:buFont typeface="Arial"/>
              <a:buNone/>
            </a:pPr>
            <a:r>
              <a:rPr lang="en-CA" sz="2400" b="0" i="0" u="none" strike="noStrike" cap="none">
                <a:solidFill>
                  <a:schemeClr val="dk1"/>
                </a:solidFill>
                <a:latin typeface="DM Sans"/>
                <a:ea typeface="DM Sans"/>
                <a:cs typeface="DM Sans"/>
                <a:sym typeface="DM Sans"/>
              </a:rPr>
              <a:t>Robert Stanfield</a:t>
            </a:r>
            <a:r>
              <a:rPr lang="en-CA" sz="2400">
                <a:solidFill>
                  <a:schemeClr val="dk1"/>
                </a:solidFill>
                <a:latin typeface="DM Sans"/>
                <a:ea typeface="DM Sans"/>
                <a:cs typeface="DM Sans"/>
                <a:sym typeface="DM Sans"/>
              </a:rPr>
              <a:t>, </a:t>
            </a:r>
            <a:r>
              <a:rPr lang="en-CA" sz="2400" b="0" i="0" u="none" strike="noStrike" cap="none">
                <a:solidFill>
                  <a:schemeClr val="dk1"/>
                </a:solidFill>
                <a:latin typeface="DM Sans"/>
                <a:ea typeface="DM Sans"/>
                <a:cs typeface="DM Sans"/>
                <a:sym typeface="DM Sans"/>
              </a:rPr>
              <a:t>le 30 mai 1974</a:t>
            </a:r>
            <a:endParaRPr sz="1900" b="0" i="0" u="none" strike="noStrike" cap="none">
              <a:solidFill>
                <a:schemeClr val="dk1"/>
              </a:solidFill>
              <a:latin typeface="DM Sans"/>
              <a:ea typeface="DM Sans"/>
              <a:cs typeface="DM Sans"/>
              <a:sym typeface="DM Sans"/>
            </a:endParaRPr>
          </a:p>
        </p:txBody>
      </p:sp>
      <p:sp>
        <p:nvSpPr>
          <p:cNvPr id="276" name="Google Shape;276;p35"/>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277" name="Google Shape;277;p35"/>
          <p:cNvGrpSpPr/>
          <p:nvPr/>
        </p:nvGrpSpPr>
        <p:grpSpPr>
          <a:xfrm>
            <a:off x="101325" y="5257250"/>
            <a:ext cx="2043975" cy="1574292"/>
            <a:chOff x="101325" y="5257250"/>
            <a:chExt cx="2043975" cy="1574292"/>
          </a:xfrm>
        </p:grpSpPr>
        <p:sp>
          <p:nvSpPr>
            <p:cNvPr id="278" name="Google Shape;278;p35"/>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9" name="Google Shape;279;p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36"/>
          <p:cNvGrpSpPr/>
          <p:nvPr/>
        </p:nvGrpSpPr>
        <p:grpSpPr>
          <a:xfrm>
            <a:off x="101325" y="5257250"/>
            <a:ext cx="2043975" cy="1574292"/>
            <a:chOff x="101325" y="5257250"/>
            <a:chExt cx="2043975" cy="1574292"/>
          </a:xfrm>
        </p:grpSpPr>
        <p:sp>
          <p:nvSpPr>
            <p:cNvPr id="285" name="Google Shape;285;p36"/>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6" name="Google Shape;286;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287" name="Google Shape;287;p36"/>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6067219" y="1065145"/>
            <a:ext cx="1946400" cy="5792857"/>
          </a:xfrm>
          <a:prstGeom prst="rect">
            <a:avLst/>
          </a:prstGeom>
          <a:noFill/>
          <a:ln>
            <a:noFill/>
          </a:ln>
        </p:spPr>
      </p:pic>
      <p:sp>
        <p:nvSpPr>
          <p:cNvPr id="288" name="Google Shape;288;p36"/>
          <p:cNvSpPr txBox="1"/>
          <p:nvPr/>
        </p:nvSpPr>
        <p:spPr>
          <a:xfrm>
            <a:off x="101325" y="1472650"/>
            <a:ext cx="5965800" cy="3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CA" sz="2000" b="1" i="0" u="none" strike="noStrike" cap="none">
                <a:solidFill>
                  <a:schemeClr val="dk1"/>
                </a:solidFill>
                <a:latin typeface="DM Sans"/>
                <a:ea typeface="DM Sans"/>
                <a:cs typeface="DM Sans"/>
                <a:sym typeface="DM Sans"/>
              </a:rPr>
              <a:t>Dans la légende sous l’image, on peut lire :</a:t>
            </a:r>
            <a:endParaRPr sz="2000" b="1"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endParaRPr sz="20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r>
              <a:rPr lang="en-CA" sz="2000" b="0" i="0" u="none" strike="noStrike" cap="none">
                <a:solidFill>
                  <a:schemeClr val="dk1"/>
                </a:solidFill>
                <a:latin typeface="DM Sans"/>
                <a:ea typeface="DM Sans"/>
                <a:cs typeface="DM Sans"/>
                <a:sym typeface="DM Sans"/>
              </a:rPr>
              <a:t>« UN BALLON POLITIQUE?</a:t>
            </a:r>
            <a:endParaRPr sz="20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r>
              <a:rPr lang="en-CA" sz="2000" b="0" i="0" u="none" strike="noStrike" cap="none">
                <a:solidFill>
                  <a:schemeClr val="dk1"/>
                </a:solidFill>
                <a:latin typeface="DM Sans"/>
                <a:ea typeface="DM Sans"/>
                <a:cs typeface="DM Sans"/>
                <a:sym typeface="DM Sans"/>
              </a:rPr>
              <a:t>Ce ballon de football semblait trop chaud pour le chef conservateur Robert Stanfield. Il l’a échappé alors qu’il jouait à la balle hier, à North Bay. » (traduction libre)</a:t>
            </a:r>
            <a:endParaRPr sz="20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endParaRPr sz="2000">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endParaRPr sz="2000">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r>
              <a:rPr lang="en-CA" sz="2000" b="1" i="0" strike="noStrike" cap="none">
                <a:solidFill>
                  <a:schemeClr val="dk1"/>
                </a:solidFill>
                <a:latin typeface="DM Sans"/>
                <a:ea typeface="DM Sans"/>
                <a:cs typeface="DM Sans"/>
                <a:sym typeface="DM Sans"/>
              </a:rPr>
              <a:t>Source :</a:t>
            </a:r>
            <a:endParaRPr sz="2000" b="1" i="0"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200"/>
              <a:buFont typeface="Arial"/>
              <a:buNone/>
            </a:pPr>
            <a:r>
              <a:rPr lang="en-CA" sz="2000" b="0" i="1" u="none" strike="noStrike" cap="none">
                <a:solidFill>
                  <a:schemeClr val="dk1"/>
                </a:solidFill>
                <a:latin typeface="DM Sans"/>
                <a:ea typeface="DM Sans"/>
                <a:cs typeface="DM Sans"/>
                <a:sym typeface="DM Sans"/>
              </a:rPr>
              <a:t>Globe and Mail</a:t>
            </a:r>
            <a:r>
              <a:rPr lang="en-CA" sz="2000" b="0" i="0" u="none" strike="noStrike" cap="none">
                <a:solidFill>
                  <a:schemeClr val="dk1"/>
                </a:solidFill>
                <a:latin typeface="DM Sans"/>
                <a:ea typeface="DM Sans"/>
                <a:cs typeface="DM Sans"/>
                <a:sym typeface="DM Sans"/>
              </a:rPr>
              <a:t>, 31 mai 1974</a:t>
            </a:r>
            <a:endParaRPr sz="2000" b="1"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36"/>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7" descr="https://iconicphotos.files.wordpress.com/2009/08/08_stanfield_catch_74.jpg"/>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899500" y="1197912"/>
            <a:ext cx="3345000" cy="4381217"/>
          </a:xfrm>
          <a:prstGeom prst="rect">
            <a:avLst/>
          </a:prstGeom>
          <a:noFill/>
          <a:ln>
            <a:noFill/>
          </a:ln>
        </p:spPr>
      </p:pic>
      <p:sp>
        <p:nvSpPr>
          <p:cNvPr id="295" name="Google Shape;295;p37"/>
          <p:cNvSpPr txBox="1"/>
          <p:nvPr/>
        </p:nvSpPr>
        <p:spPr>
          <a:xfrm>
            <a:off x="1660050" y="5685600"/>
            <a:ext cx="5823900" cy="9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700"/>
              <a:buFont typeface="Arial"/>
              <a:buNone/>
            </a:pPr>
            <a:r>
              <a:rPr lang="en-CA" sz="2400" i="0" u="none" strike="noStrike" cap="none">
                <a:solidFill>
                  <a:schemeClr val="dk1"/>
                </a:solidFill>
                <a:latin typeface="DM Sans"/>
                <a:ea typeface="DM Sans"/>
                <a:cs typeface="DM Sans"/>
                <a:sym typeface="DM Sans"/>
              </a:rPr>
              <a:t>Voici une autre photo, non publiée</a:t>
            </a:r>
            <a:r>
              <a:rPr lang="en-CA" sz="2400">
                <a:solidFill>
                  <a:schemeClr val="dk1"/>
                </a:solidFill>
                <a:latin typeface="DM Sans"/>
                <a:ea typeface="DM Sans"/>
                <a:cs typeface="DM Sans"/>
                <a:sym typeface="DM Sans"/>
              </a:rPr>
              <a:t>, </a:t>
            </a:r>
            <a:r>
              <a:rPr lang="en-CA" sz="2400" i="0" u="none" strike="noStrike" cap="none">
                <a:solidFill>
                  <a:schemeClr val="dk1"/>
                </a:solidFill>
                <a:latin typeface="DM Sans"/>
                <a:ea typeface="DM Sans"/>
                <a:cs typeface="DM Sans"/>
                <a:sym typeface="DM Sans"/>
              </a:rPr>
              <a:t>prise le même jour</a:t>
            </a:r>
            <a:endParaRPr sz="240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37"/>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297" name="Google Shape;297;p37"/>
          <p:cNvGrpSpPr/>
          <p:nvPr/>
        </p:nvGrpSpPr>
        <p:grpSpPr>
          <a:xfrm>
            <a:off x="101325" y="5257250"/>
            <a:ext cx="2043975" cy="1574292"/>
            <a:chOff x="101325" y="5257250"/>
            <a:chExt cx="2043975" cy="1574292"/>
          </a:xfrm>
        </p:grpSpPr>
        <p:sp>
          <p:nvSpPr>
            <p:cNvPr id="298" name="Google Shape;298;p37"/>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9" name="Google Shape;299;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38"/>
          <p:cNvGrpSpPr/>
          <p:nvPr/>
        </p:nvGrpSpPr>
        <p:grpSpPr>
          <a:xfrm>
            <a:off x="101325" y="5257250"/>
            <a:ext cx="2043975" cy="1574292"/>
            <a:chOff x="101325" y="5257250"/>
            <a:chExt cx="2043975" cy="1574292"/>
          </a:xfrm>
        </p:grpSpPr>
        <p:sp>
          <p:nvSpPr>
            <p:cNvPr id="305" name="Google Shape;305;p38"/>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6" name="Google Shape;306;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307" name="Google Shape;307;p38"/>
          <p:cNvSpPr txBox="1"/>
          <p:nvPr/>
        </p:nvSpPr>
        <p:spPr>
          <a:xfrm>
            <a:off x="628850" y="1397350"/>
            <a:ext cx="7997100" cy="484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CA" sz="2000" b="0" i="0" u="none" strike="noStrike" cap="none">
                <a:solidFill>
                  <a:schemeClr val="dk1"/>
                </a:solidFill>
                <a:latin typeface="DM Sans"/>
                <a:ea typeface="DM Sans"/>
                <a:cs typeface="DM Sans"/>
                <a:sym typeface="DM Sans"/>
              </a:rPr>
              <a:t>Les images qui suivent font partie d'un ensemble. Elles représentent différentes « interprétations » d’une photo prise au cours de la première rencontre entre le premier ministre Justin Trudeau et l’ancien président américain Donald Trump, en février 2017.</a:t>
            </a:r>
            <a:endParaRPr sz="20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2000"/>
              <a:buFont typeface="Arial"/>
              <a:buNone/>
            </a:pPr>
            <a:r>
              <a:rPr lang="en-CA" sz="2000" b="0" i="0" u="none" strike="noStrike" cap="none">
                <a:solidFill>
                  <a:schemeClr val="dk1"/>
                </a:solidFill>
                <a:latin typeface="DM Sans"/>
                <a:ea typeface="DM Sans"/>
                <a:cs typeface="DM Sans"/>
                <a:sym typeface="DM Sans"/>
              </a:rPr>
              <a:t>Ces exemples constituent un bon point de départ pour entamer une réflexion sur la manière dont les photos peuvent être retouchées en ligne et de la façon dont les titres peuvent affecter notre interprétation des images.</a:t>
            </a:r>
            <a:endParaRPr sz="20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2100"/>
              <a:buFont typeface="Arial"/>
              <a:buNone/>
            </a:pP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CA" sz="2600" b="0" i="0" u="none" strike="noStrike" cap="none">
                <a:solidFill>
                  <a:schemeClr val="dk1"/>
                </a:solidFill>
                <a:latin typeface="Calibri"/>
                <a:ea typeface="Calibri"/>
                <a:cs typeface="Calibri"/>
                <a:sym typeface="Calibri"/>
              </a:rPr>
              <a:t> </a:t>
            </a:r>
            <a:endParaRPr sz="2600" b="0" i="0" u="none" strike="noStrike" cap="none">
              <a:solidFill>
                <a:schemeClr val="dk1"/>
              </a:solidFill>
              <a:latin typeface="Calibri"/>
              <a:ea typeface="Calibri"/>
              <a:cs typeface="Calibri"/>
              <a:sym typeface="Calibri"/>
            </a:endParaRPr>
          </a:p>
        </p:txBody>
      </p:sp>
      <p:sp>
        <p:nvSpPr>
          <p:cNvPr id="308" name="Google Shape;308;p38"/>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
        <p:nvSpPr>
          <p:cNvPr id="309" name="Google Shape;309;p38"/>
          <p:cNvSpPr txBox="1">
            <a:spLocks noGrp="1"/>
          </p:cNvSpPr>
          <p:nvPr>
            <p:ph type="title"/>
          </p:nvPr>
        </p:nvSpPr>
        <p:spPr>
          <a:xfrm>
            <a:off x="247400" y="195450"/>
            <a:ext cx="8760000" cy="807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alibri"/>
              <a:buNone/>
            </a:pPr>
            <a:r>
              <a:rPr lang="en-CA" sz="2800" b="1" dirty="0">
                <a:solidFill>
                  <a:schemeClr val="bg1"/>
                </a:solidFill>
                <a:latin typeface="Poppins"/>
                <a:ea typeface="Poppins"/>
                <a:cs typeface="Poppins"/>
                <a:sym typeface="Poppins"/>
              </a:rPr>
              <a:t>Images </a:t>
            </a:r>
            <a:r>
              <a:rPr lang="en-CA" sz="2800" b="1" dirty="0" err="1">
                <a:solidFill>
                  <a:schemeClr val="bg1"/>
                </a:solidFill>
                <a:latin typeface="Poppins"/>
                <a:ea typeface="Poppins"/>
                <a:cs typeface="Poppins"/>
                <a:sym typeface="Poppins"/>
              </a:rPr>
              <a:t>différentes</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même</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événement</a:t>
            </a:r>
            <a:r>
              <a:rPr lang="en-CA" sz="2800" b="1" dirty="0">
                <a:solidFill>
                  <a:schemeClr val="bg1"/>
                </a:solidFill>
                <a:latin typeface="Poppins"/>
                <a:ea typeface="Poppins"/>
                <a:cs typeface="Poppins"/>
                <a:sym typeface="Poppins"/>
              </a:rPr>
              <a:t> </a:t>
            </a:r>
            <a:br>
              <a:rPr lang="en-CA" sz="2800" b="1" dirty="0">
                <a:solidFill>
                  <a:schemeClr val="bg1"/>
                </a:solidFill>
                <a:latin typeface="Poppins"/>
                <a:ea typeface="Poppins"/>
                <a:cs typeface="Poppins"/>
                <a:sym typeface="Poppins"/>
              </a:rPr>
            </a:br>
            <a:r>
              <a:rPr lang="en-CA" sz="2800" b="1" dirty="0" err="1">
                <a:solidFill>
                  <a:schemeClr val="bg1"/>
                </a:solidFill>
                <a:latin typeface="Poppins"/>
                <a:ea typeface="Poppins"/>
                <a:cs typeface="Poppins"/>
                <a:sym typeface="Poppins"/>
              </a:rPr>
              <a:t>Exemple</a:t>
            </a:r>
            <a:r>
              <a:rPr lang="en-CA" sz="2800" b="1" dirty="0">
                <a:solidFill>
                  <a:schemeClr val="bg1"/>
                </a:solidFill>
                <a:latin typeface="Poppins"/>
                <a:ea typeface="Poppins"/>
                <a:cs typeface="Poppins"/>
                <a:sym typeface="Poppins"/>
              </a:rPr>
              <a:t> 2</a:t>
            </a:r>
            <a:endParaRPr sz="29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p:nvPr/>
        </p:nvSpPr>
        <p:spPr>
          <a:xfrm>
            <a:off x="292825" y="1568975"/>
            <a:ext cx="8521500" cy="359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DM Sans"/>
                <a:ea typeface="DM Sans"/>
                <a:cs typeface="DM Sans"/>
                <a:sym typeface="DM Sans"/>
              </a:rPr>
              <a:t>Questions guides :</a:t>
            </a:r>
            <a:endParaRPr sz="2400" b="1" i="0" u="none" strike="noStrike" cap="none">
              <a:solidFill>
                <a:schemeClr val="dk1"/>
              </a:solidFill>
              <a:latin typeface="DM Sans"/>
              <a:ea typeface="DM Sans"/>
              <a:cs typeface="DM Sans"/>
              <a:sym typeface="DM Sans"/>
            </a:endParaRPr>
          </a:p>
          <a:p>
            <a:pPr marL="457200" marR="0" lvl="0" indent="-381000" algn="l" rtl="0">
              <a:lnSpc>
                <a:spcPct val="100000"/>
              </a:lnSpc>
              <a:spcBef>
                <a:spcPts val="0"/>
              </a:spcBef>
              <a:spcAft>
                <a:spcPts val="0"/>
              </a:spcAft>
              <a:buClr>
                <a:schemeClr val="dk1"/>
              </a:buClr>
              <a:buSzPts val="2400"/>
              <a:buFont typeface="DM Sans"/>
              <a:buChar char="●"/>
            </a:pPr>
            <a:r>
              <a:rPr lang="en-CA" sz="2400" b="1" i="0" u="none" strike="noStrike" cap="none">
                <a:solidFill>
                  <a:schemeClr val="dk1"/>
                </a:solidFill>
                <a:latin typeface="DM Sans"/>
                <a:ea typeface="DM Sans"/>
                <a:cs typeface="DM Sans"/>
                <a:sym typeface="DM Sans"/>
              </a:rPr>
              <a:t>Comment les images peuvent-elles être réutilisées?</a:t>
            </a:r>
            <a:endParaRPr sz="2400" b="1">
              <a:solidFill>
                <a:schemeClr val="dk1"/>
              </a:solidFill>
              <a:latin typeface="DM Sans"/>
              <a:ea typeface="DM Sans"/>
              <a:cs typeface="DM Sans"/>
              <a:sym typeface="DM Sans"/>
            </a:endParaRPr>
          </a:p>
          <a:p>
            <a:pPr marL="457200" marR="0" lvl="0" indent="0" algn="l" rtl="0">
              <a:lnSpc>
                <a:spcPct val="100000"/>
              </a:lnSpc>
              <a:spcBef>
                <a:spcPts val="0"/>
              </a:spcBef>
              <a:spcAft>
                <a:spcPts val="0"/>
              </a:spcAft>
              <a:buNone/>
            </a:pPr>
            <a:endParaRPr sz="2400" b="1">
              <a:solidFill>
                <a:schemeClr val="dk1"/>
              </a:solidFill>
              <a:latin typeface="DM Sans"/>
              <a:ea typeface="DM Sans"/>
              <a:cs typeface="DM Sans"/>
              <a:sym typeface="DM Sans"/>
            </a:endParaRPr>
          </a:p>
          <a:p>
            <a:pPr marL="457200" marR="0" lvl="0" indent="-381000" algn="l" rtl="0">
              <a:lnSpc>
                <a:spcPct val="100000"/>
              </a:lnSpc>
              <a:spcBef>
                <a:spcPts val="0"/>
              </a:spcBef>
              <a:spcAft>
                <a:spcPts val="0"/>
              </a:spcAft>
              <a:buClr>
                <a:schemeClr val="dk1"/>
              </a:buClr>
              <a:buSzPts val="2400"/>
              <a:buFont typeface="DM Sans"/>
              <a:buChar char="●"/>
            </a:pPr>
            <a:r>
              <a:rPr lang="en-CA" sz="2400" b="1" i="0" u="none" strike="noStrike" cap="none">
                <a:solidFill>
                  <a:schemeClr val="dk1"/>
                </a:solidFill>
                <a:latin typeface="DM Sans"/>
                <a:ea typeface="DM Sans"/>
                <a:cs typeface="DM Sans"/>
                <a:sym typeface="DM Sans"/>
              </a:rPr>
              <a:t>Comment des légendes/titres différents peuvent-ils influencer l'interprétation d'un événement par les spectateur.rice.s?</a:t>
            </a:r>
            <a:endParaRPr sz="2400" b="1"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DM Sans"/>
              <a:ea typeface="DM Sans"/>
              <a:cs typeface="DM Sans"/>
              <a:sym typeface="DM Sans"/>
            </a:endParaRPr>
          </a:p>
        </p:txBody>
      </p:sp>
      <p:sp>
        <p:nvSpPr>
          <p:cNvPr id="315" name="Google Shape;315;p39"/>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316" name="Google Shape;316;p39"/>
          <p:cNvGrpSpPr/>
          <p:nvPr/>
        </p:nvGrpSpPr>
        <p:grpSpPr>
          <a:xfrm>
            <a:off x="101325" y="5257250"/>
            <a:ext cx="2043975" cy="1574292"/>
            <a:chOff x="101325" y="5257250"/>
            <a:chExt cx="2043975" cy="1574292"/>
          </a:xfrm>
        </p:grpSpPr>
        <p:sp>
          <p:nvSpPr>
            <p:cNvPr id="317" name="Google Shape;317;p39"/>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18" name="Google Shape;318;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319" name="Google Shape;319;p39"/>
          <p:cNvSpPr txBox="1">
            <a:spLocks noGrp="1"/>
          </p:cNvSpPr>
          <p:nvPr>
            <p:ph type="title"/>
          </p:nvPr>
        </p:nvSpPr>
        <p:spPr>
          <a:xfrm>
            <a:off x="247400" y="195450"/>
            <a:ext cx="8760000" cy="807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alibri"/>
              <a:buNone/>
            </a:pPr>
            <a:r>
              <a:rPr lang="en-CA" sz="2800" b="1" dirty="0">
                <a:solidFill>
                  <a:schemeClr val="bg1"/>
                </a:solidFill>
                <a:latin typeface="Poppins"/>
                <a:ea typeface="Poppins"/>
                <a:cs typeface="Poppins"/>
                <a:sym typeface="Poppins"/>
              </a:rPr>
              <a:t>Images </a:t>
            </a:r>
            <a:r>
              <a:rPr lang="en-CA" sz="2800" b="1" dirty="0" err="1">
                <a:solidFill>
                  <a:schemeClr val="bg1"/>
                </a:solidFill>
                <a:latin typeface="Poppins"/>
                <a:ea typeface="Poppins"/>
                <a:cs typeface="Poppins"/>
                <a:sym typeface="Poppins"/>
              </a:rPr>
              <a:t>différentes</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même</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événement</a:t>
            </a:r>
            <a:r>
              <a:rPr lang="en-CA" sz="2800" b="1" dirty="0">
                <a:solidFill>
                  <a:schemeClr val="bg1"/>
                </a:solidFill>
                <a:latin typeface="Poppins"/>
                <a:ea typeface="Poppins"/>
                <a:cs typeface="Poppins"/>
                <a:sym typeface="Poppins"/>
              </a:rPr>
              <a:t> </a:t>
            </a:r>
            <a:r>
              <a:rPr lang="en-CA" sz="2800" b="1" dirty="0" err="1">
                <a:solidFill>
                  <a:schemeClr val="bg1"/>
                </a:solidFill>
                <a:latin typeface="Poppins"/>
                <a:ea typeface="Poppins"/>
                <a:cs typeface="Poppins"/>
                <a:sym typeface="Poppins"/>
              </a:rPr>
              <a:t>Exemple</a:t>
            </a:r>
            <a:r>
              <a:rPr lang="en-CA" sz="2800" b="1" dirty="0">
                <a:solidFill>
                  <a:schemeClr val="bg1"/>
                </a:solidFill>
                <a:latin typeface="Poppins"/>
                <a:ea typeface="Poppins"/>
                <a:cs typeface="Poppins"/>
                <a:sym typeface="Poppins"/>
              </a:rPr>
              <a:t> 2</a:t>
            </a:r>
            <a:endParaRPr sz="29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40"/>
          <p:cNvGrpSpPr/>
          <p:nvPr/>
        </p:nvGrpSpPr>
        <p:grpSpPr>
          <a:xfrm>
            <a:off x="101325" y="5257250"/>
            <a:ext cx="2043975" cy="1574292"/>
            <a:chOff x="101325" y="5257250"/>
            <a:chExt cx="2043975" cy="1574292"/>
          </a:xfrm>
        </p:grpSpPr>
        <p:sp>
          <p:nvSpPr>
            <p:cNvPr id="325" name="Google Shape;325;p40"/>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6" name="Google Shape;326;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327" name="Google Shape;327;p4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75650" y="1197900"/>
            <a:ext cx="8392699" cy="4150475"/>
          </a:xfrm>
          <a:prstGeom prst="rect">
            <a:avLst/>
          </a:prstGeom>
          <a:noFill/>
          <a:ln>
            <a:noFill/>
          </a:ln>
        </p:spPr>
      </p:pic>
      <p:sp>
        <p:nvSpPr>
          <p:cNvPr id="328" name="Google Shape;328;p40"/>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8026" y="1197901"/>
            <a:ext cx="6998699" cy="4864520"/>
          </a:xfrm>
          <a:prstGeom prst="rect">
            <a:avLst/>
          </a:prstGeom>
          <a:noFill/>
          <a:ln>
            <a:noFill/>
          </a:ln>
        </p:spPr>
      </p:pic>
      <p:sp>
        <p:nvSpPr>
          <p:cNvPr id="334" name="Google Shape;334;p41"/>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335" name="Google Shape;335;p41"/>
          <p:cNvGrpSpPr/>
          <p:nvPr/>
        </p:nvGrpSpPr>
        <p:grpSpPr>
          <a:xfrm>
            <a:off x="101325" y="5257250"/>
            <a:ext cx="2043975" cy="1574292"/>
            <a:chOff x="101325" y="5257250"/>
            <a:chExt cx="2043975" cy="1574292"/>
          </a:xfrm>
        </p:grpSpPr>
        <p:sp>
          <p:nvSpPr>
            <p:cNvPr id="336" name="Google Shape;336;p41"/>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37" name="Google Shape;337;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09638" y="1197900"/>
            <a:ext cx="5724726" cy="5275750"/>
          </a:xfrm>
          <a:prstGeom prst="rect">
            <a:avLst/>
          </a:prstGeom>
          <a:noFill/>
          <a:ln>
            <a:noFill/>
          </a:ln>
        </p:spPr>
      </p:pic>
      <p:sp>
        <p:nvSpPr>
          <p:cNvPr id="343" name="Google Shape;343;p42"/>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344" name="Google Shape;344;p42"/>
          <p:cNvGrpSpPr/>
          <p:nvPr/>
        </p:nvGrpSpPr>
        <p:grpSpPr>
          <a:xfrm>
            <a:off x="101325" y="5257250"/>
            <a:ext cx="2043975" cy="1574292"/>
            <a:chOff x="101325" y="5257250"/>
            <a:chExt cx="2043975" cy="1574292"/>
          </a:xfrm>
        </p:grpSpPr>
        <p:sp>
          <p:nvSpPr>
            <p:cNvPr id="345" name="Google Shape;345;p42"/>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46" name="Google Shape;346;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43"/>
          <p:cNvGrpSpPr/>
          <p:nvPr/>
        </p:nvGrpSpPr>
        <p:grpSpPr>
          <a:xfrm>
            <a:off x="101325" y="5257250"/>
            <a:ext cx="2043975" cy="1574292"/>
            <a:chOff x="101325" y="5257250"/>
            <a:chExt cx="2043975" cy="1574292"/>
          </a:xfrm>
        </p:grpSpPr>
        <p:sp>
          <p:nvSpPr>
            <p:cNvPr id="352" name="Google Shape;352;p43"/>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3" name="Google Shape;353;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354" name="Google Shape;354;p43"/>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126713" y="1197900"/>
            <a:ext cx="6890575" cy="4306600"/>
          </a:xfrm>
          <a:prstGeom prst="rect">
            <a:avLst/>
          </a:prstGeom>
          <a:noFill/>
          <a:ln>
            <a:noFill/>
          </a:ln>
        </p:spPr>
      </p:pic>
      <p:sp>
        <p:nvSpPr>
          <p:cNvPr id="355" name="Google Shape;355;p43"/>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7"/>
          <p:cNvGrpSpPr/>
          <p:nvPr/>
        </p:nvGrpSpPr>
        <p:grpSpPr>
          <a:xfrm>
            <a:off x="101325" y="5257250"/>
            <a:ext cx="2043975" cy="1574292"/>
            <a:chOff x="101325" y="5257250"/>
            <a:chExt cx="2043975" cy="1574292"/>
          </a:xfrm>
        </p:grpSpPr>
        <p:sp>
          <p:nvSpPr>
            <p:cNvPr id="107" name="Google Shape;107;p17"/>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8" name="Google Shape;108;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09" name="Google Shape;109;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35750" y="1197900"/>
            <a:ext cx="6472499" cy="4313949"/>
          </a:xfrm>
          <a:prstGeom prst="rect">
            <a:avLst/>
          </a:prstGeom>
          <a:noFill/>
          <a:ln>
            <a:noFill/>
          </a:ln>
        </p:spPr>
      </p:pic>
      <p:sp>
        <p:nvSpPr>
          <p:cNvPr id="110" name="Google Shape;110;p17"/>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44"/>
          <p:cNvGrpSpPr/>
          <p:nvPr/>
        </p:nvGrpSpPr>
        <p:grpSpPr>
          <a:xfrm>
            <a:off x="101325" y="5257250"/>
            <a:ext cx="2043975" cy="1574292"/>
            <a:chOff x="101325" y="5257250"/>
            <a:chExt cx="2043975" cy="1574292"/>
          </a:xfrm>
        </p:grpSpPr>
        <p:sp>
          <p:nvSpPr>
            <p:cNvPr id="361" name="Google Shape;361;p44"/>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2" name="Google Shape;362;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363" name="Google Shape;363;p44"/>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237846" y="1197900"/>
            <a:ext cx="6668317" cy="4306600"/>
          </a:xfrm>
          <a:prstGeom prst="rect">
            <a:avLst/>
          </a:prstGeom>
          <a:noFill/>
          <a:ln>
            <a:noFill/>
          </a:ln>
        </p:spPr>
      </p:pic>
      <p:sp>
        <p:nvSpPr>
          <p:cNvPr id="364" name="Google Shape;364;p44"/>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45"/>
          <p:cNvGrpSpPr/>
          <p:nvPr/>
        </p:nvGrpSpPr>
        <p:grpSpPr>
          <a:xfrm>
            <a:off x="101325" y="5257250"/>
            <a:ext cx="2043975" cy="1574292"/>
            <a:chOff x="101325" y="5257250"/>
            <a:chExt cx="2043975" cy="1574292"/>
          </a:xfrm>
        </p:grpSpPr>
        <p:sp>
          <p:nvSpPr>
            <p:cNvPr id="370" name="Google Shape;370;p45"/>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71" name="Google Shape;371;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372" name="Google Shape;372;p45" descr="http://www.tuxboard.com/photos/2017/02/poignee-de-main-trump-trudeau-parodie-10-720x450.jpg"/>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116587" y="1197900"/>
            <a:ext cx="6910825" cy="4319276"/>
          </a:xfrm>
          <a:prstGeom prst="rect">
            <a:avLst/>
          </a:prstGeom>
          <a:noFill/>
          <a:ln>
            <a:noFill/>
          </a:ln>
        </p:spPr>
      </p:pic>
      <p:sp>
        <p:nvSpPr>
          <p:cNvPr id="373" name="Google Shape;373;p45"/>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46"/>
          <p:cNvGrpSpPr/>
          <p:nvPr/>
        </p:nvGrpSpPr>
        <p:grpSpPr>
          <a:xfrm>
            <a:off x="101325" y="5257250"/>
            <a:ext cx="2043975" cy="1574292"/>
            <a:chOff x="101325" y="5257250"/>
            <a:chExt cx="2043975" cy="1574292"/>
          </a:xfrm>
        </p:grpSpPr>
        <p:sp>
          <p:nvSpPr>
            <p:cNvPr id="379" name="Google Shape;379;p46"/>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0" name="Google Shape;380;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381" name="Google Shape;381;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60525" y="1197900"/>
            <a:ext cx="6022951" cy="4344776"/>
          </a:xfrm>
          <a:prstGeom prst="rect">
            <a:avLst/>
          </a:prstGeom>
          <a:noFill/>
          <a:ln>
            <a:noFill/>
          </a:ln>
        </p:spPr>
      </p:pic>
      <p:sp>
        <p:nvSpPr>
          <p:cNvPr id="382" name="Google Shape;382;p46"/>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7"/>
          <p:cNvGrpSpPr/>
          <p:nvPr/>
        </p:nvGrpSpPr>
        <p:grpSpPr>
          <a:xfrm>
            <a:off x="101325" y="5257250"/>
            <a:ext cx="2043975" cy="1574292"/>
            <a:chOff x="101325" y="5257250"/>
            <a:chExt cx="2043975" cy="1574292"/>
          </a:xfrm>
        </p:grpSpPr>
        <p:sp>
          <p:nvSpPr>
            <p:cNvPr id="388" name="Google Shape;388;p47"/>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9" name="Google Shape;389;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390" name="Google Shape;390;p47"/>
          <p:cNvSpPr txBox="1"/>
          <p:nvPr/>
        </p:nvSpPr>
        <p:spPr>
          <a:xfrm>
            <a:off x="301050" y="1355100"/>
            <a:ext cx="8541900" cy="414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DM Sans"/>
                <a:ea typeface="DM Sans"/>
                <a:cs typeface="DM Sans"/>
                <a:sym typeface="DM Sans"/>
              </a:rPr>
              <a:t>Questions guides :</a:t>
            </a:r>
            <a:endParaRPr sz="2400" b="0" i="0" u="none" strike="noStrike" cap="none">
              <a:solidFill>
                <a:schemeClr val="dk1"/>
              </a:solidFill>
              <a:latin typeface="DM Sans"/>
              <a:ea typeface="DM Sans"/>
              <a:cs typeface="DM Sans"/>
              <a:sym typeface="DM Sans"/>
            </a:endParaRPr>
          </a:p>
          <a:p>
            <a:pPr marL="457200" marR="0" lvl="0" indent="-381000" algn="l" rtl="0">
              <a:lnSpc>
                <a:spcPct val="100000"/>
              </a:lnSpc>
              <a:spcBef>
                <a:spcPts val="0"/>
              </a:spcBef>
              <a:spcAft>
                <a:spcPts val="0"/>
              </a:spcAft>
              <a:buClr>
                <a:schemeClr val="dk1"/>
              </a:buClr>
              <a:buSzPts val="2400"/>
              <a:buFont typeface="DM Sans"/>
              <a:buChar char="●"/>
            </a:pPr>
            <a:r>
              <a:rPr lang="en-CA" sz="2400" b="1" i="0" u="none" strike="noStrike" cap="none">
                <a:solidFill>
                  <a:schemeClr val="dk1"/>
                </a:solidFill>
                <a:latin typeface="DM Sans"/>
                <a:ea typeface="DM Sans"/>
                <a:cs typeface="DM Sans"/>
                <a:sym typeface="DM Sans"/>
              </a:rPr>
              <a:t>Comment les médias utilisent-ils les images pour raconter des histoires?</a:t>
            </a:r>
            <a:endParaRPr sz="2400" b="1" i="0" u="none" strike="noStrike" cap="none">
              <a:solidFill>
                <a:schemeClr val="dk1"/>
              </a:solidFill>
              <a:latin typeface="DM Sans"/>
              <a:ea typeface="DM Sans"/>
              <a:cs typeface="DM Sans"/>
              <a:sym typeface="DM Sans"/>
            </a:endParaRPr>
          </a:p>
          <a:p>
            <a:pPr marL="457200" marR="0" lvl="0" indent="0" algn="l" rtl="0">
              <a:lnSpc>
                <a:spcPct val="100000"/>
              </a:lnSpc>
              <a:spcBef>
                <a:spcPts val="0"/>
              </a:spcBef>
              <a:spcAft>
                <a:spcPts val="0"/>
              </a:spcAft>
              <a:buClr>
                <a:srgbClr val="000000"/>
              </a:buClr>
              <a:buSzPts val="2200"/>
              <a:buFont typeface="Arial"/>
              <a:buNone/>
            </a:pPr>
            <a:endParaRPr sz="2400" b="1" i="0" u="none" strike="noStrike" cap="none">
              <a:solidFill>
                <a:schemeClr val="dk1"/>
              </a:solidFill>
              <a:latin typeface="DM Sans"/>
              <a:ea typeface="DM Sans"/>
              <a:cs typeface="DM Sans"/>
              <a:sym typeface="DM Sans"/>
            </a:endParaRPr>
          </a:p>
          <a:p>
            <a:pPr marL="457200" marR="0" lvl="0" indent="-381000" algn="l" rtl="0">
              <a:lnSpc>
                <a:spcPct val="100000"/>
              </a:lnSpc>
              <a:spcBef>
                <a:spcPts val="0"/>
              </a:spcBef>
              <a:spcAft>
                <a:spcPts val="0"/>
              </a:spcAft>
              <a:buClr>
                <a:schemeClr val="dk1"/>
              </a:buClr>
              <a:buSzPts val="2400"/>
              <a:buFont typeface="DM Sans"/>
              <a:buChar char="●"/>
            </a:pPr>
            <a:r>
              <a:rPr lang="en-CA" sz="2400" b="1" i="0" u="none" strike="noStrike" cap="none">
                <a:solidFill>
                  <a:schemeClr val="dk1"/>
                </a:solidFill>
                <a:latin typeface="DM Sans"/>
                <a:ea typeface="DM Sans"/>
                <a:cs typeface="DM Sans"/>
                <a:sym typeface="DM Sans"/>
              </a:rPr>
              <a:t>Comment des médias différents dépeignent-ils un même événement?</a:t>
            </a:r>
            <a:endParaRPr sz="2400" b="1"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2200"/>
              <a:buFont typeface="Arial"/>
              <a:buNone/>
            </a:pPr>
            <a:r>
              <a:rPr lang="en-CA" sz="2400" b="0" i="0" u="none" strike="noStrike" cap="none">
                <a:solidFill>
                  <a:schemeClr val="dk1"/>
                </a:solidFill>
                <a:latin typeface="DM Sans"/>
                <a:ea typeface="DM Sans"/>
                <a:cs typeface="DM Sans"/>
                <a:sym typeface="DM Sans"/>
              </a:rPr>
              <a:t>Les photos suivantes ont été publiées avec différents articles sur les manifestations du « convoi de la liberté » à Ottawa en février 2022. </a:t>
            </a:r>
            <a:endParaRPr sz="24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2200"/>
              <a:buFont typeface="Arial"/>
              <a:buNone/>
            </a:pPr>
            <a:r>
              <a:rPr lang="en-CA" sz="2200" b="0" i="0" u="none" strike="noStrike" cap="none">
                <a:solidFill>
                  <a:schemeClr val="dk1"/>
                </a:solidFill>
                <a:latin typeface="DM Sans"/>
                <a:ea typeface="DM Sans"/>
                <a:cs typeface="DM Sans"/>
                <a:sym typeface="DM Sans"/>
              </a:rPr>
              <a:t> </a:t>
            </a:r>
            <a:endParaRPr sz="22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DM Sans"/>
              <a:ea typeface="DM Sans"/>
              <a:cs typeface="DM Sans"/>
              <a:sym typeface="DM Sans"/>
            </a:endParaRPr>
          </a:p>
        </p:txBody>
      </p:sp>
      <p:sp>
        <p:nvSpPr>
          <p:cNvPr id="391" name="Google Shape;391;p47"/>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
        <p:nvSpPr>
          <p:cNvPr id="392" name="Google Shape;392;p47"/>
          <p:cNvSpPr txBox="1">
            <a:spLocks noGrp="1"/>
          </p:cNvSpPr>
          <p:nvPr>
            <p:ph type="title"/>
          </p:nvPr>
        </p:nvSpPr>
        <p:spPr>
          <a:xfrm>
            <a:off x="247400" y="195450"/>
            <a:ext cx="8760000" cy="807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alibri"/>
              <a:buNone/>
            </a:pPr>
            <a:r>
              <a:rPr lang="en-CA" sz="2800">
                <a:latin typeface="Poppins"/>
                <a:ea typeface="Poppins"/>
                <a:cs typeface="Poppins"/>
                <a:sym typeface="Poppins"/>
              </a:rPr>
              <a:t>Images différentes, même événement Exemple 3</a:t>
            </a:r>
            <a:endParaRPr sz="290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48"/>
          <p:cNvGrpSpPr/>
          <p:nvPr/>
        </p:nvGrpSpPr>
        <p:grpSpPr>
          <a:xfrm>
            <a:off x="101325" y="5257250"/>
            <a:ext cx="2043975" cy="1574292"/>
            <a:chOff x="101325" y="5257250"/>
            <a:chExt cx="2043975" cy="1574292"/>
          </a:xfrm>
        </p:grpSpPr>
        <p:sp>
          <p:nvSpPr>
            <p:cNvPr id="399" name="Google Shape;399;p48"/>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00" name="Google Shape;400;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401" name="Google Shape;401;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47750" y="1197900"/>
            <a:ext cx="6222426" cy="4308276"/>
          </a:xfrm>
          <a:prstGeom prst="rect">
            <a:avLst/>
          </a:prstGeom>
          <a:noFill/>
          <a:ln>
            <a:noFill/>
          </a:ln>
        </p:spPr>
      </p:pic>
      <p:sp>
        <p:nvSpPr>
          <p:cNvPr id="402" name="Google Shape;402;p48"/>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41469" y="1197900"/>
            <a:ext cx="4261056" cy="5648374"/>
          </a:xfrm>
          <a:prstGeom prst="rect">
            <a:avLst/>
          </a:prstGeom>
          <a:noFill/>
          <a:ln>
            <a:noFill/>
          </a:ln>
        </p:spPr>
      </p:pic>
      <p:sp>
        <p:nvSpPr>
          <p:cNvPr id="409" name="Google Shape;409;p49"/>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410" name="Google Shape;410;p49"/>
          <p:cNvGrpSpPr/>
          <p:nvPr/>
        </p:nvGrpSpPr>
        <p:grpSpPr>
          <a:xfrm>
            <a:off x="101325" y="5257250"/>
            <a:ext cx="2043975" cy="1574292"/>
            <a:chOff x="101325" y="5257250"/>
            <a:chExt cx="2043975" cy="1574292"/>
          </a:xfrm>
        </p:grpSpPr>
        <p:sp>
          <p:nvSpPr>
            <p:cNvPr id="411" name="Google Shape;411;p49"/>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12" name="Google Shape;412;p4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50"/>
          <p:cNvGrpSpPr/>
          <p:nvPr/>
        </p:nvGrpSpPr>
        <p:grpSpPr>
          <a:xfrm>
            <a:off x="101325" y="5257250"/>
            <a:ext cx="2043975" cy="1574292"/>
            <a:chOff x="101325" y="5257250"/>
            <a:chExt cx="2043975" cy="1574292"/>
          </a:xfrm>
        </p:grpSpPr>
        <p:sp>
          <p:nvSpPr>
            <p:cNvPr id="419" name="Google Shape;419;p50"/>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20" name="Google Shape;420;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421" name="Google Shape;421;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16825" y="1197900"/>
            <a:ext cx="6310351" cy="4374226"/>
          </a:xfrm>
          <a:prstGeom prst="rect">
            <a:avLst/>
          </a:prstGeom>
          <a:noFill/>
          <a:ln>
            <a:noFill/>
          </a:ln>
        </p:spPr>
      </p:pic>
      <p:sp>
        <p:nvSpPr>
          <p:cNvPr id="422" name="Google Shape;422;p50"/>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51"/>
          <p:cNvGrpSpPr/>
          <p:nvPr/>
        </p:nvGrpSpPr>
        <p:grpSpPr>
          <a:xfrm>
            <a:off x="101325" y="5257250"/>
            <a:ext cx="2043975" cy="1574292"/>
            <a:chOff x="101325" y="5257250"/>
            <a:chExt cx="2043975" cy="1574292"/>
          </a:xfrm>
        </p:grpSpPr>
        <p:sp>
          <p:nvSpPr>
            <p:cNvPr id="429" name="Google Shape;429;p51"/>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0" name="Google Shape;430;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431" name="Google Shape;431;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4312" y="1197900"/>
            <a:ext cx="6895375" cy="4310250"/>
          </a:xfrm>
          <a:prstGeom prst="rect">
            <a:avLst/>
          </a:prstGeom>
          <a:noFill/>
          <a:ln>
            <a:noFill/>
          </a:ln>
        </p:spPr>
      </p:pic>
      <p:sp>
        <p:nvSpPr>
          <p:cNvPr id="432" name="Google Shape;432;p51"/>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18"/>
          <p:cNvGrpSpPr/>
          <p:nvPr/>
        </p:nvGrpSpPr>
        <p:grpSpPr>
          <a:xfrm>
            <a:off x="101325" y="5257250"/>
            <a:ext cx="2043975" cy="1574292"/>
            <a:chOff x="101325" y="5257250"/>
            <a:chExt cx="2043975" cy="1574292"/>
          </a:xfrm>
        </p:grpSpPr>
        <p:sp>
          <p:nvSpPr>
            <p:cNvPr id="116" name="Google Shape;116;p18"/>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7" name="Google Shape;117;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18" name="Google Shape;118;p18"/>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316650" y="1197900"/>
            <a:ext cx="6510700" cy="4335050"/>
          </a:xfrm>
          <a:prstGeom prst="rect">
            <a:avLst/>
          </a:prstGeom>
          <a:noFill/>
          <a:ln>
            <a:noFill/>
          </a:ln>
        </p:spPr>
      </p:pic>
      <p:sp>
        <p:nvSpPr>
          <p:cNvPr id="119" name="Google Shape;119;p18"/>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0425" y="1197900"/>
            <a:ext cx="6803125" cy="3769750"/>
          </a:xfrm>
          <a:prstGeom prst="rect">
            <a:avLst/>
          </a:prstGeom>
          <a:noFill/>
          <a:ln>
            <a:noFill/>
          </a:ln>
        </p:spPr>
      </p:pic>
      <p:sp>
        <p:nvSpPr>
          <p:cNvPr id="125" name="Google Shape;125;p19"/>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126" name="Google Shape;126;p19"/>
          <p:cNvGrpSpPr/>
          <p:nvPr/>
        </p:nvGrpSpPr>
        <p:grpSpPr>
          <a:xfrm>
            <a:off x="101325" y="5257250"/>
            <a:ext cx="2043975" cy="1574292"/>
            <a:chOff x="101325" y="5257250"/>
            <a:chExt cx="2043975" cy="1574292"/>
          </a:xfrm>
        </p:grpSpPr>
        <p:sp>
          <p:nvSpPr>
            <p:cNvPr id="127" name="Google Shape;127;p19"/>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8" name="Google Shape;128;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ctrTitle" idx="4294967295"/>
          </p:nvPr>
        </p:nvSpPr>
        <p:spPr>
          <a:xfrm>
            <a:off x="685800" y="2608262"/>
            <a:ext cx="7772400" cy="164147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3200"/>
              <a:buFont typeface="Calibri"/>
              <a:buNone/>
            </a:pPr>
            <a:r>
              <a:rPr lang="en-CA" b="1" i="0" u="none" strike="noStrike" cap="none" dirty="0" err="1">
                <a:solidFill>
                  <a:schemeClr val="dk1"/>
                </a:solidFill>
                <a:latin typeface="Poppins"/>
                <a:ea typeface="Poppins"/>
                <a:cs typeface="Poppins"/>
                <a:sym typeface="Poppins"/>
              </a:rPr>
              <a:t>Activités</a:t>
            </a:r>
            <a:r>
              <a:rPr lang="en-CA" b="1" i="0" u="none" strike="noStrike" cap="none" dirty="0">
                <a:solidFill>
                  <a:schemeClr val="dk1"/>
                </a:solidFill>
                <a:latin typeface="Poppins"/>
                <a:ea typeface="Poppins"/>
                <a:cs typeface="Poppins"/>
                <a:sym typeface="Poppins"/>
              </a:rPr>
              <a:t> </a:t>
            </a:r>
            <a:endParaRPr b="1" dirty="0">
              <a:solidFill>
                <a:schemeClr val="dk1"/>
              </a:solidFill>
              <a:latin typeface="Poppins"/>
              <a:ea typeface="Poppins"/>
              <a:cs typeface="Poppins"/>
              <a:sym typeface="Poppins"/>
            </a:endParaRPr>
          </a:p>
          <a:p>
            <a:pPr marL="0" marR="0" lvl="0" indent="0" algn="ctr" rtl="0">
              <a:lnSpc>
                <a:spcPct val="90000"/>
              </a:lnSpc>
              <a:spcBef>
                <a:spcPts val="0"/>
              </a:spcBef>
              <a:spcAft>
                <a:spcPts val="0"/>
              </a:spcAft>
              <a:buClr>
                <a:schemeClr val="lt1"/>
              </a:buClr>
              <a:buSzPts val="3200"/>
              <a:buFont typeface="Calibri"/>
              <a:buNone/>
            </a:pPr>
            <a:r>
              <a:rPr lang="en-CA" b="1" i="0" u="none" strike="noStrike" cap="none" dirty="0" err="1">
                <a:solidFill>
                  <a:schemeClr val="dk1"/>
                </a:solidFill>
                <a:latin typeface="Poppins"/>
                <a:ea typeface="Poppins"/>
                <a:cs typeface="Poppins"/>
                <a:sym typeface="Poppins"/>
              </a:rPr>
              <a:t>Exemples</a:t>
            </a:r>
            <a:r>
              <a:rPr lang="en-CA" b="1" i="0" u="none" strike="noStrike" cap="none" dirty="0">
                <a:solidFill>
                  <a:schemeClr val="dk1"/>
                </a:solidFill>
                <a:latin typeface="Poppins"/>
                <a:ea typeface="Poppins"/>
                <a:cs typeface="Poppins"/>
                <a:sym typeface="Poppins"/>
              </a:rPr>
              <a:t> </a:t>
            </a:r>
            <a:r>
              <a:rPr lang="en-CA" b="1" i="0" u="none" strike="noStrike" cap="none" dirty="0" err="1">
                <a:solidFill>
                  <a:schemeClr val="dk1"/>
                </a:solidFill>
                <a:latin typeface="Poppins"/>
                <a:ea typeface="Poppins"/>
                <a:cs typeface="Poppins"/>
                <a:sym typeface="Poppins"/>
              </a:rPr>
              <a:t>d’images</a:t>
            </a:r>
            <a:endParaRPr b="1" i="0" u="none" strike="noStrike" cap="none" dirty="0">
              <a:solidFill>
                <a:schemeClr val="dk1"/>
              </a:solidFill>
              <a:latin typeface="Poppins"/>
              <a:ea typeface="Poppins"/>
              <a:cs typeface="Poppins"/>
              <a:sym typeface="Poppins"/>
            </a:endParaRPr>
          </a:p>
        </p:txBody>
      </p:sp>
      <p:sp>
        <p:nvSpPr>
          <p:cNvPr id="134" name="Google Shape;134;p20"/>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grpSp>
        <p:nvGrpSpPr>
          <p:cNvPr id="135" name="Google Shape;135;p20"/>
          <p:cNvGrpSpPr/>
          <p:nvPr/>
        </p:nvGrpSpPr>
        <p:grpSpPr>
          <a:xfrm>
            <a:off x="101325" y="5257250"/>
            <a:ext cx="2043975" cy="1574292"/>
            <a:chOff x="101325" y="5257250"/>
            <a:chExt cx="2043975" cy="1574292"/>
          </a:xfrm>
        </p:grpSpPr>
        <p:sp>
          <p:nvSpPr>
            <p:cNvPr id="136" name="Google Shape;136;p20"/>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7" name="Google Shape;137;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21"/>
          <p:cNvGrpSpPr/>
          <p:nvPr/>
        </p:nvGrpSpPr>
        <p:grpSpPr>
          <a:xfrm>
            <a:off x="101325" y="5257250"/>
            <a:ext cx="2043975" cy="1574292"/>
            <a:chOff x="101325" y="5257250"/>
            <a:chExt cx="2043975" cy="1574292"/>
          </a:xfrm>
        </p:grpSpPr>
        <p:sp>
          <p:nvSpPr>
            <p:cNvPr id="143" name="Google Shape;143;p21"/>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4" name="Google Shape;144;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45" name="Google Shape;145;p21"/>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320200" y="1197887"/>
            <a:ext cx="6503600" cy="4335725"/>
          </a:xfrm>
          <a:prstGeom prst="rect">
            <a:avLst/>
          </a:prstGeom>
          <a:noFill/>
          <a:ln>
            <a:noFill/>
          </a:ln>
        </p:spPr>
      </p:pic>
      <p:sp>
        <p:nvSpPr>
          <p:cNvPr id="146" name="Google Shape;146;p21"/>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
        <p:nvSpPr>
          <p:cNvPr id="147" name="Google Shape;147;p21"/>
          <p:cNvSpPr txBox="1"/>
          <p:nvPr/>
        </p:nvSpPr>
        <p:spPr>
          <a:xfrm>
            <a:off x="361273" y="202569"/>
            <a:ext cx="7772400" cy="733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CA" sz="3600" b="1">
                <a:solidFill>
                  <a:srgbClr val="FFFFFF"/>
                </a:solidFill>
                <a:latin typeface="Poppins"/>
                <a:ea typeface="Poppins"/>
                <a:cs typeface="Poppins"/>
                <a:sym typeface="Poppins"/>
              </a:rPr>
              <a:t>Démonstration</a:t>
            </a:r>
            <a:endParaRPr sz="3600" b="1">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22"/>
          <p:cNvGrpSpPr/>
          <p:nvPr/>
        </p:nvGrpSpPr>
        <p:grpSpPr>
          <a:xfrm>
            <a:off x="101325" y="5257250"/>
            <a:ext cx="2043975" cy="1574292"/>
            <a:chOff x="101325" y="5257250"/>
            <a:chExt cx="2043975" cy="1574292"/>
          </a:xfrm>
        </p:grpSpPr>
        <p:sp>
          <p:nvSpPr>
            <p:cNvPr id="153" name="Google Shape;153;p22"/>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4" name="Google Shape;154;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pic>
        <p:nvPicPr>
          <p:cNvPr id="155" name="Google Shape;155;p22" descr="What’s going on in this picture? Look closely at the image above or view it in a &lt;a href=&quot;https://static01.nyt.com/images/2021/11/12/learning/VTS11-14-21LN/VTS11-14-21LN-superJumbo.jpg&quot;&gt;larger size&lt;/a&gt;, then tell us what you see by posting a comment. On Thursday afternoon, we will reveal more about the image and its origins at the bottom of this post."/>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327963" y="1197900"/>
            <a:ext cx="6488074" cy="4325375"/>
          </a:xfrm>
          <a:prstGeom prst="rect">
            <a:avLst/>
          </a:prstGeom>
          <a:noFill/>
          <a:ln>
            <a:noFill/>
          </a:ln>
        </p:spPr>
      </p:pic>
      <p:sp>
        <p:nvSpPr>
          <p:cNvPr id="156" name="Google Shape;156;p22"/>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23"/>
          <p:cNvGrpSpPr/>
          <p:nvPr/>
        </p:nvGrpSpPr>
        <p:grpSpPr>
          <a:xfrm>
            <a:off x="101325" y="5257250"/>
            <a:ext cx="2043975" cy="1574292"/>
            <a:chOff x="101325" y="5257250"/>
            <a:chExt cx="2043975" cy="1574292"/>
          </a:xfrm>
        </p:grpSpPr>
        <p:sp>
          <p:nvSpPr>
            <p:cNvPr id="162" name="Google Shape;162;p23"/>
            <p:cNvSpPr/>
            <p:nvPr/>
          </p:nvSpPr>
          <p:spPr>
            <a:xfrm>
              <a:off x="222000" y="5257250"/>
              <a:ext cx="1923300" cy="146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3" name="Google Shape;163;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325" y="5587263"/>
              <a:ext cx="1604575" cy="1244279"/>
            </a:xfrm>
            <a:prstGeom prst="rect">
              <a:avLst/>
            </a:prstGeom>
            <a:noFill/>
            <a:ln>
              <a:noFill/>
            </a:ln>
          </p:spPr>
        </p:pic>
      </p:grpSp>
      <p:sp>
        <p:nvSpPr>
          <p:cNvPr id="164" name="Google Shape;164;p23"/>
          <p:cNvSpPr txBox="1"/>
          <p:nvPr/>
        </p:nvSpPr>
        <p:spPr>
          <a:xfrm>
            <a:off x="1872850" y="5631250"/>
            <a:ext cx="7084200" cy="1200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CA" sz="1600" b="1" i="0" u="none" strike="noStrike" cap="none" dirty="0">
                <a:solidFill>
                  <a:schemeClr val="dk1"/>
                </a:solidFill>
                <a:latin typeface="DM Sans"/>
                <a:ea typeface="DM Sans"/>
                <a:cs typeface="DM Sans"/>
                <a:sym typeface="DM Sans"/>
              </a:rPr>
              <a:t>Jasper Hunter à </a:t>
            </a:r>
            <a:r>
              <a:rPr lang="en-CA" sz="1600" b="1" i="0" u="none" strike="noStrike" cap="none" dirty="0" err="1">
                <a:solidFill>
                  <a:schemeClr val="dk1"/>
                </a:solidFill>
                <a:latin typeface="DM Sans"/>
                <a:ea typeface="DM Sans"/>
                <a:cs typeface="DM Sans"/>
                <a:sym typeface="DM Sans"/>
              </a:rPr>
              <a:t>l'occasion</a:t>
            </a:r>
            <a:r>
              <a:rPr lang="en-CA" sz="1600" b="1" i="0" u="none" strike="noStrike" cap="none" dirty="0">
                <a:solidFill>
                  <a:schemeClr val="dk1"/>
                </a:solidFill>
                <a:latin typeface="DM Sans"/>
                <a:ea typeface="DM Sans"/>
                <a:cs typeface="DM Sans"/>
                <a:sym typeface="DM Sans"/>
              </a:rPr>
              <a:t> </a:t>
            </a:r>
            <a:r>
              <a:rPr lang="en-CA" sz="1600" b="1" i="0" u="none" strike="noStrike" cap="none" dirty="0" err="1">
                <a:solidFill>
                  <a:schemeClr val="dk1"/>
                </a:solidFill>
                <a:latin typeface="DM Sans"/>
                <a:ea typeface="DM Sans"/>
                <a:cs typeface="DM Sans"/>
                <a:sym typeface="DM Sans"/>
              </a:rPr>
              <a:t>d'Halloween</a:t>
            </a:r>
            <a:r>
              <a:rPr lang="en-CA" sz="1600" b="1" i="0" u="none" strike="noStrike" cap="none" dirty="0">
                <a:solidFill>
                  <a:schemeClr val="dk1"/>
                </a:solidFill>
                <a:latin typeface="DM Sans"/>
                <a:ea typeface="DM Sans"/>
                <a:cs typeface="DM Sans"/>
                <a:sym typeface="DM Sans"/>
              </a:rPr>
              <a:t> dans la </a:t>
            </a:r>
            <a:r>
              <a:rPr lang="en-CA" sz="1600" b="1" i="0" u="none" strike="noStrike" cap="none" dirty="0" err="1">
                <a:solidFill>
                  <a:schemeClr val="dk1"/>
                </a:solidFill>
                <a:latin typeface="DM Sans"/>
                <a:ea typeface="DM Sans"/>
                <a:cs typeface="DM Sans"/>
                <a:sym typeface="DM Sans"/>
              </a:rPr>
              <a:t>ville</a:t>
            </a:r>
            <a:r>
              <a:rPr lang="en-CA" sz="1600" b="1" i="0" u="none" strike="noStrike" cap="none" dirty="0">
                <a:solidFill>
                  <a:schemeClr val="dk1"/>
                </a:solidFill>
                <a:latin typeface="DM Sans"/>
                <a:ea typeface="DM Sans"/>
                <a:cs typeface="DM Sans"/>
                <a:sym typeface="DM Sans"/>
              </a:rPr>
              <a:t> de Churchill</a:t>
            </a:r>
            <a:endParaRPr sz="1600" b="1" i="0" u="none" strike="noStrike" cap="none" dirty="0">
              <a:solidFill>
                <a:schemeClr val="dk1"/>
              </a:solidFill>
              <a:latin typeface="DM Sans"/>
              <a:ea typeface="DM Sans"/>
              <a:cs typeface="DM Sans"/>
              <a:sym typeface="DM Sans"/>
            </a:endParaRPr>
          </a:p>
          <a:p>
            <a:pPr marL="0" marR="0" lvl="0" indent="0" algn="just" rtl="0">
              <a:lnSpc>
                <a:spcPct val="100000"/>
              </a:lnSpc>
              <a:spcBef>
                <a:spcPts val="0"/>
              </a:spcBef>
              <a:spcAft>
                <a:spcPts val="0"/>
              </a:spcAft>
              <a:buClr>
                <a:schemeClr val="dk1"/>
              </a:buClr>
              <a:buSzPts val="1100"/>
              <a:buFont typeface="Arial"/>
              <a:buNone/>
            </a:pPr>
            <a:r>
              <a:rPr lang="en-CA" sz="1600" i="0" u="none" strike="noStrike" cap="none" dirty="0">
                <a:solidFill>
                  <a:schemeClr val="dk1"/>
                </a:solidFill>
                <a:latin typeface="DM Sans"/>
                <a:ea typeface="DM Sans"/>
                <a:cs typeface="DM Sans"/>
                <a:sym typeface="DM Sans"/>
              </a:rPr>
              <a:t>Les habitants de la </a:t>
            </a:r>
            <a:r>
              <a:rPr lang="en-CA" sz="1600" i="0" u="none" strike="noStrike" cap="none" dirty="0" err="1">
                <a:solidFill>
                  <a:schemeClr val="dk1"/>
                </a:solidFill>
                <a:latin typeface="DM Sans"/>
                <a:ea typeface="DM Sans"/>
                <a:cs typeface="DM Sans"/>
                <a:sym typeface="DM Sans"/>
              </a:rPr>
              <a:t>ville</a:t>
            </a:r>
            <a:r>
              <a:rPr lang="en-CA" sz="1600" i="0" u="none" strike="noStrike" cap="none" dirty="0">
                <a:solidFill>
                  <a:schemeClr val="dk1"/>
                </a:solidFill>
                <a:latin typeface="DM Sans"/>
                <a:ea typeface="DM Sans"/>
                <a:cs typeface="DM Sans"/>
                <a:sym typeface="DM Sans"/>
              </a:rPr>
              <a:t> </a:t>
            </a:r>
            <a:r>
              <a:rPr lang="en-CA" sz="1600" i="0" u="none" strike="noStrike" cap="none" dirty="0" err="1">
                <a:solidFill>
                  <a:schemeClr val="dk1"/>
                </a:solidFill>
                <a:latin typeface="DM Sans"/>
                <a:ea typeface="DM Sans"/>
                <a:cs typeface="DM Sans"/>
                <a:sym typeface="DM Sans"/>
              </a:rPr>
              <a:t>conduisent</a:t>
            </a:r>
            <a:r>
              <a:rPr lang="en-CA" sz="1600" i="0" u="none" strike="noStrike" cap="none" dirty="0">
                <a:solidFill>
                  <a:schemeClr val="dk1"/>
                </a:solidFill>
                <a:latin typeface="DM Sans"/>
                <a:ea typeface="DM Sans"/>
                <a:cs typeface="DM Sans"/>
                <a:sym typeface="DM Sans"/>
              </a:rPr>
              <a:t> derrière les enfants pour les </a:t>
            </a:r>
            <a:r>
              <a:rPr lang="en-CA" sz="1600" i="0" u="none" strike="noStrike" cap="none" dirty="0" err="1">
                <a:solidFill>
                  <a:schemeClr val="dk1"/>
                </a:solidFill>
                <a:latin typeface="DM Sans"/>
                <a:ea typeface="DM Sans"/>
                <a:cs typeface="DM Sans"/>
                <a:sym typeface="DM Sans"/>
              </a:rPr>
              <a:t>protéger</a:t>
            </a:r>
            <a:r>
              <a:rPr lang="en-CA" sz="1600" i="0" u="none" strike="noStrike" cap="none" dirty="0">
                <a:solidFill>
                  <a:schemeClr val="dk1"/>
                </a:solidFill>
                <a:latin typeface="DM Sans"/>
                <a:ea typeface="DM Sans"/>
                <a:cs typeface="DM Sans"/>
                <a:sym typeface="DM Sans"/>
              </a:rPr>
              <a:t> des </a:t>
            </a:r>
            <a:r>
              <a:rPr lang="en-CA" sz="1600" i="0" u="none" strike="noStrike" cap="none" dirty="0" err="1">
                <a:solidFill>
                  <a:schemeClr val="dk1"/>
                </a:solidFill>
                <a:latin typeface="DM Sans"/>
                <a:ea typeface="DM Sans"/>
                <a:cs typeface="DM Sans"/>
                <a:sym typeface="DM Sans"/>
              </a:rPr>
              <a:t>attaques</a:t>
            </a:r>
            <a:r>
              <a:rPr lang="en-CA" sz="1600" i="0" u="none" strike="noStrike" cap="none" dirty="0">
                <a:solidFill>
                  <a:schemeClr val="dk1"/>
                </a:solidFill>
                <a:latin typeface="DM Sans"/>
                <a:ea typeface="DM Sans"/>
                <a:cs typeface="DM Sans"/>
                <a:sym typeface="DM Sans"/>
              </a:rPr>
              <a:t> </a:t>
            </a:r>
            <a:r>
              <a:rPr lang="en-CA" sz="1600" i="0" u="none" strike="noStrike" cap="none" dirty="0" err="1">
                <a:solidFill>
                  <a:schemeClr val="dk1"/>
                </a:solidFill>
                <a:latin typeface="DM Sans"/>
                <a:ea typeface="DM Sans"/>
                <a:cs typeface="DM Sans"/>
                <a:sym typeface="DM Sans"/>
              </a:rPr>
              <a:t>d'ours</a:t>
            </a:r>
            <a:r>
              <a:rPr lang="en-CA" sz="1600" i="0" u="none" strike="noStrike" cap="none" dirty="0">
                <a:solidFill>
                  <a:schemeClr val="dk1"/>
                </a:solidFill>
                <a:latin typeface="DM Sans"/>
                <a:ea typeface="DM Sans"/>
                <a:cs typeface="DM Sans"/>
                <a:sym typeface="DM Sans"/>
              </a:rPr>
              <a:t> </a:t>
            </a:r>
            <a:r>
              <a:rPr lang="en-CA" sz="1600" i="0" u="none" strike="noStrike" cap="none" dirty="0" err="1">
                <a:solidFill>
                  <a:schemeClr val="dk1"/>
                </a:solidFill>
                <a:latin typeface="DM Sans"/>
                <a:ea typeface="DM Sans"/>
                <a:cs typeface="DM Sans"/>
                <a:sym typeface="DM Sans"/>
              </a:rPr>
              <a:t>polaires</a:t>
            </a:r>
            <a:r>
              <a:rPr lang="en-CA" sz="1600" i="0" u="none" strike="noStrike" cap="none" dirty="0">
                <a:solidFill>
                  <a:schemeClr val="dk1"/>
                </a:solidFill>
                <a:latin typeface="DM Sans"/>
                <a:ea typeface="DM Sans"/>
                <a:cs typeface="DM Sans"/>
                <a:sym typeface="DM Sans"/>
              </a:rPr>
              <a:t>, un danger </a:t>
            </a:r>
            <a:r>
              <a:rPr lang="en-CA" sz="1600" i="0" u="none" strike="noStrike" cap="none" dirty="0" err="1">
                <a:solidFill>
                  <a:schemeClr val="dk1"/>
                </a:solidFill>
                <a:latin typeface="DM Sans"/>
                <a:ea typeface="DM Sans"/>
                <a:cs typeface="DM Sans"/>
                <a:sym typeface="DM Sans"/>
              </a:rPr>
              <a:t>réel</a:t>
            </a:r>
            <a:r>
              <a:rPr lang="en-CA" sz="1600" i="0" u="none" strike="noStrike" cap="none" dirty="0">
                <a:solidFill>
                  <a:schemeClr val="dk1"/>
                </a:solidFill>
                <a:latin typeface="DM Sans"/>
                <a:ea typeface="DM Sans"/>
                <a:cs typeface="DM Sans"/>
                <a:sym typeface="DM Sans"/>
              </a:rPr>
              <a:t>.</a:t>
            </a:r>
            <a:endParaRPr sz="1600" dirty="0">
              <a:solidFill>
                <a:schemeClr val="dk1"/>
              </a:solidFill>
              <a:latin typeface="DM Sans"/>
              <a:ea typeface="DM Sans"/>
              <a:cs typeface="DM Sans"/>
              <a:sym typeface="DM Sans"/>
            </a:endParaRPr>
          </a:p>
          <a:p>
            <a:pPr marL="0" marR="0" lvl="0" indent="0" algn="just" rtl="0">
              <a:lnSpc>
                <a:spcPct val="100000"/>
              </a:lnSpc>
              <a:spcBef>
                <a:spcPts val="1000"/>
              </a:spcBef>
              <a:spcAft>
                <a:spcPts val="0"/>
              </a:spcAft>
              <a:buClr>
                <a:schemeClr val="dk1"/>
              </a:buClr>
              <a:buSzPts val="1100"/>
              <a:buFont typeface="Arial"/>
              <a:buNone/>
            </a:pPr>
            <a:r>
              <a:rPr lang="en-CA" i="1" u="none" strike="noStrike" cap="none" dirty="0">
                <a:solidFill>
                  <a:schemeClr val="dk1"/>
                </a:solidFill>
                <a:latin typeface="DM Sans"/>
                <a:ea typeface="DM Sans"/>
                <a:cs typeface="DM Sans"/>
                <a:sym typeface="DM Sans"/>
              </a:rPr>
              <a:t>New York Times, 4 </a:t>
            </a:r>
            <a:r>
              <a:rPr lang="en-CA" i="1" u="none" strike="noStrike" cap="none" dirty="0" err="1">
                <a:solidFill>
                  <a:schemeClr val="dk1"/>
                </a:solidFill>
                <a:latin typeface="DM Sans"/>
                <a:ea typeface="DM Sans"/>
                <a:cs typeface="DM Sans"/>
                <a:sym typeface="DM Sans"/>
              </a:rPr>
              <a:t>novembre</a:t>
            </a:r>
            <a:r>
              <a:rPr lang="en-CA" i="1" u="none" strike="noStrike" cap="none" dirty="0">
                <a:solidFill>
                  <a:schemeClr val="dk1"/>
                </a:solidFill>
                <a:latin typeface="DM Sans"/>
                <a:ea typeface="DM Sans"/>
                <a:cs typeface="DM Sans"/>
                <a:sym typeface="DM Sans"/>
              </a:rPr>
              <a:t> 2021.</a:t>
            </a:r>
            <a:endParaRPr i="1" u="none" strike="noStrike" cap="none" dirty="0">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dirty="0">
              <a:solidFill>
                <a:schemeClr val="lt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65" name="Google Shape;165;p23"/>
          <p:cNvSpPr/>
          <p:nvPr/>
        </p:nvSpPr>
        <p:spPr>
          <a:xfrm>
            <a:off x="0" y="0"/>
            <a:ext cx="9144000" cy="11979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42869"/>
              </a:solidFill>
              <a:latin typeface="Calibri"/>
              <a:ea typeface="Calibri"/>
              <a:cs typeface="Calibri"/>
              <a:sym typeface="Calibri"/>
            </a:endParaRPr>
          </a:p>
        </p:txBody>
      </p:sp>
      <p:pic>
        <p:nvPicPr>
          <p:cNvPr id="166" name="Google Shape;166;p23" descr="What’s going on in this picture? Look closely at the image above or view it in a &lt;a href=&quot;https://static01.nyt.com/images/2021/11/12/learning/VTS11-14-21LN/VTS11-14-21LN-superJumbo.jpg&quot;&gt;larger size&lt;/a&gt;, then tell us what you see by posting a comment. On Thursday afternoon, we will reveal more about the image and its origins at the bottom of this post."/>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327963" y="1197900"/>
            <a:ext cx="6488074" cy="43253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1323</Words>
  <Application>Microsoft Office PowerPoint</Application>
  <PresentationFormat>On-screen Show (4:3)</PresentationFormat>
  <Paragraphs>123</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 Light</vt:lpstr>
      <vt:lpstr>Arial</vt:lpstr>
      <vt:lpstr>Calibri</vt:lpstr>
      <vt:lpstr>Roboto</vt:lpstr>
      <vt:lpstr>Poppins</vt:lpstr>
      <vt:lpstr>DM Sans</vt:lpstr>
      <vt:lpstr>Office Theme</vt:lpstr>
      <vt:lpstr>Analyser les images</vt:lpstr>
      <vt:lpstr>Introduction</vt:lpstr>
      <vt:lpstr>PowerPoint Presentation</vt:lpstr>
      <vt:lpstr>PowerPoint Presentation</vt:lpstr>
      <vt:lpstr>PowerPoint Presentation</vt:lpstr>
      <vt:lpstr>Activités  Exemples d’images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différentes, même événement Exemple 1</vt:lpstr>
      <vt:lpstr>PowerPoint Presentation</vt:lpstr>
      <vt:lpstr>PowerPoint Presentation</vt:lpstr>
      <vt:lpstr>PowerPoint Presentation</vt:lpstr>
      <vt:lpstr>Images différentes, même événement  Exemple 2</vt:lpstr>
      <vt:lpstr>Images différentes, même événement Exemple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différentes, même événement Exemple 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Analyser les images</dc:title>
  <dc:creator>Maève Huckel-Fidalgo</dc:creator>
  <cp:lastModifiedBy>Maève Huckel-Fidalgo</cp:lastModifiedBy>
  <cp:revision>3</cp:revision>
  <dcterms:modified xsi:type="dcterms:W3CDTF">2024-01-05T14:23:20Z</dcterms:modified>
</cp:coreProperties>
</file>