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DM Sans" pitchFamily="2" charset="0"/>
      <p:regular r:id="rId46"/>
      <p:bold r:id="rId47"/>
      <p:italic r:id="rId48"/>
      <p:boldItalic r:id="rId49"/>
    </p:embeddedFont>
    <p:embeddedFont>
      <p:font typeface="Poppins" panose="00000500000000000000" pitchFamily="2"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star.com/business/2022/01/25/customers-are-reporting-bare-shelves-and-product-shortages-at-grocery-stores-but-retailers-say-there-is-no-food-shortage-ye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hestar.com/business/2022/01/25/customers-are-reporting-bare-shelves-and-product-shortages-at-grocery-stores-but-retailers-say-there-is-no-food-shortage-ye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guardian.com/artanddesign/gallery/2021/nov/05/twenty-photographs-of-the-wee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guardian.com/artanddesign/gallery/2021/nov/05/twenty-photographs-of-the-wee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uters.com/world/americas/canada-province-mulls-state-emergency-after-floods-food-shortages-reported-2021-11-1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uters.com/world/americas/canada-province-mulls-state-emergency-after-floods-food-shortages-reported-2021-11-17/"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cs.google.com/document/d/1-2iREWfJoqpsCoMasuGpXV0KKbE2_-au1uAJjLO6QjI/ed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2iREWfJoqpsCoMasuGpXV0KKbE2_-au1uAJjLO6QjI/ed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2iREWfJoqpsCoMasuGpXV0KKbE2_-au1uAJjLO6QjI/edi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bc.ca/sports/soccer/canada-womens-soccer-celebration-tour-1.62204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orontosun.com/news/national/we-want-freedom-ottawas-truck-protesters-in-it-for-the-long-hau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theguardian.com/world/2022/feb/13/freedom-convoys-legitimate-covid-protest-or-vehicle-for-darker-belief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theglobeandmail.com/politics/article-thousands-of-convoy-protesters-descend-on-parliament-hill-to-demand-a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bc.ca/kidsnews/post/best-photos-from-around-the-worl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ytimes.com/2021/11/04/opinion/arctic-climate-change-canada.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ytimes.com/2021/11/14/learning/whats-going-on-in-this-picture-nov-15-2021.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ytimes.com/2021/11/04/opinion/arctic-climate-change-canada.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nytimes.com/2021/11/14/learning/whats-going-on-in-this-picture-nov-15-2021.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43d2b3493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1243d2b3493_0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23176132de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a:t>
            </a:r>
            <a:r>
              <a:rPr lang="en-CA" u="sng">
                <a:solidFill>
                  <a:schemeClr val="hlink"/>
                </a:solidFill>
                <a:hlinkClick r:id="rId3"/>
              </a:rPr>
              <a:t>ttps://www.thestar.com/business/2022/01/25/customers-are-reporting-bare-shelves-and-product-shortages-at-grocery-stores-but-retailers-say-there-is-no-food-shortage-yet.html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5" name="Google Shape;85;g123176132de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https://www.thestar.com/business/2022/01/25/customers-are-reporting-bare-shelves-and-product-shortages-at-grocery-stores-but-retailers-say-there-is-no-food-shortage-yet.html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 name="Google Shape;9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3afff91cc_2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123afff91cc_2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23afff91cc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CA" u="sng">
                <a:solidFill>
                  <a:schemeClr val="hlink"/>
                </a:solidFill>
                <a:hlinkClick r:id="rId3"/>
              </a:rPr>
              <a:t>https://www.theguardian.com/artanddesign/gallery/2021/nov/05/twenty-photographs-of-the-week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6" name="Google Shape;106;g123afff91cc_2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3176132de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CA" u="sng">
                <a:solidFill>
                  <a:schemeClr val="hlink"/>
                </a:solidFill>
                <a:hlinkClick r:id="rId3"/>
              </a:rPr>
              <a:t>https://www.theguardian.com/artanddesign/gallery/2021/nov/05/twenty-photographs-of-the-week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1" name="Google Shape;111;g123176132de_1_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3176132de_1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https://www.reuters.com/world/americas/canada-province-mulls-state-emergency-after-floods-food-shortages-reported-2021-11-17/</a:t>
            </a:r>
            <a:endParaRPr/>
          </a:p>
          <a:p>
            <a:pPr marL="0" lvl="0" indent="0" algn="l" rtl="0">
              <a:spcBef>
                <a:spcPts val="0"/>
              </a:spcBef>
              <a:spcAft>
                <a:spcPts val="0"/>
              </a:spcAft>
              <a:buNone/>
            </a:pPr>
            <a:endParaRPr/>
          </a:p>
        </p:txBody>
      </p:sp>
      <p:sp>
        <p:nvSpPr>
          <p:cNvPr id="117" name="Google Shape;117;g123176132de_1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3afff91cc_2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https://www.reuters.com/world/americas/canada-province-mulls-state-emergency-after-floods-food-shortages-reported-2021-11-17/</a:t>
            </a:r>
            <a:endParaRPr/>
          </a:p>
          <a:p>
            <a:pPr marL="0" lvl="0" indent="0" algn="l" rtl="0">
              <a:spcBef>
                <a:spcPts val="0"/>
              </a:spcBef>
              <a:spcAft>
                <a:spcPts val="0"/>
              </a:spcAft>
              <a:buNone/>
            </a:pPr>
            <a:endParaRPr/>
          </a:p>
        </p:txBody>
      </p:sp>
      <p:sp>
        <p:nvSpPr>
          <p:cNvPr id="122" name="Google Shape;122;g123afff91cc_2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sz="1050" b="1">
                <a:solidFill>
                  <a:srgbClr val="3C4043"/>
                </a:solidFill>
                <a:highlight>
                  <a:srgbClr val="FFFFFF"/>
                </a:highlight>
                <a:latin typeface="Roboto"/>
                <a:ea typeface="Roboto"/>
                <a:cs typeface="Roboto"/>
                <a:sym typeface="Roboto"/>
              </a:rPr>
              <a:t>Key questions:</a:t>
            </a:r>
            <a:endParaRPr sz="1050" b="1">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What does the image show?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does it make you feel?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would you describe the meaning of the image?</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Do you think others could interpret the message differently</a:t>
            </a:r>
            <a:endParaRPr/>
          </a:p>
        </p:txBody>
      </p:sp>
      <p:sp>
        <p:nvSpPr>
          <p:cNvPr id="33" name="Google Shape;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3176132de_1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CA" u="sng">
                <a:solidFill>
                  <a:schemeClr val="hlink"/>
                </a:solidFill>
                <a:hlinkClick r:id="rId3"/>
              </a:rPr>
              <a:t>https://docs.google.com/document/d/1-2iREWfJoqpsCoMasuGpXV0KKbE2_-au1uAJjLO6QjI/edit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g123176132de_1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3176132de_1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CA" u="sng">
                <a:solidFill>
                  <a:schemeClr val="hlink"/>
                </a:solidFill>
                <a:hlinkClick r:id="rId3"/>
              </a:rPr>
              <a:t>https://docs.google.com/document/d/1-2iREWfJoqpsCoMasuGpXV0KKbE2_-au1uAJjLO6QjI/edit</a:t>
            </a:r>
            <a:endParaRPr/>
          </a:p>
        </p:txBody>
      </p:sp>
      <p:sp>
        <p:nvSpPr>
          <p:cNvPr id="134" name="Google Shape;134;g123176132de_1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3176132de_1_64:notes"/>
          <p:cNvSpPr txBox="1">
            <a:spLocks noGrp="1"/>
          </p:cNvSpPr>
          <p:nvPr>
            <p:ph type="body" idx="1"/>
          </p:nvPr>
        </p:nvSpPr>
        <p:spPr>
          <a:xfrm>
            <a:off x="695484" y="4444861"/>
            <a:ext cx="5563800" cy="3636600"/>
          </a:xfrm>
          <a:prstGeom prst="rect">
            <a:avLst/>
          </a:prstGeom>
          <a:noFill/>
          <a:ln>
            <a:noFill/>
          </a:ln>
        </p:spPr>
        <p:txBody>
          <a:bodyPr spcFirstLastPara="1" wrap="square" lIns="92500" tIns="92500" rIns="92500" bIns="925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CA" u="sng">
                <a:solidFill>
                  <a:schemeClr val="hlink"/>
                </a:solidFill>
                <a:hlinkClick r:id="rId3"/>
              </a:rPr>
              <a:t>https://docs.google.com/document/d/1-2iREWfJoqpsCoMasuGpXV0KKbE2_-au1uAJjLO6QjI/edit</a:t>
            </a:r>
            <a:endParaRPr/>
          </a:p>
        </p:txBody>
      </p:sp>
      <p:sp>
        <p:nvSpPr>
          <p:cNvPr id="140" name="Google Shape;140;g123176132de_1_64:notes"/>
          <p:cNvSpPr>
            <a:spLocks noGrp="1" noRot="1" noChangeAspect="1"/>
          </p:cNvSpPr>
          <p:nvPr>
            <p:ph type="sldImg" idx="2"/>
          </p:nvPr>
        </p:nvSpPr>
        <p:spPr>
          <a:xfrm>
            <a:off x="1398588" y="1154113"/>
            <a:ext cx="4157700" cy="311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3176132de_1_69:notes"/>
          <p:cNvSpPr txBox="1">
            <a:spLocks noGrp="1"/>
          </p:cNvSpPr>
          <p:nvPr>
            <p:ph type="body" idx="1"/>
          </p:nvPr>
        </p:nvSpPr>
        <p:spPr>
          <a:xfrm>
            <a:off x="695484" y="4444861"/>
            <a:ext cx="5563800" cy="3636600"/>
          </a:xfrm>
          <a:prstGeom prst="rect">
            <a:avLst/>
          </a:prstGeom>
          <a:noFill/>
          <a:ln>
            <a:noFill/>
          </a:ln>
        </p:spPr>
        <p:txBody>
          <a:bodyPr spcFirstLastPara="1" wrap="square" lIns="92500" tIns="92500" rIns="92500" bIns="925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6" name="Google Shape;146;g123176132de_1_69:notes"/>
          <p:cNvSpPr>
            <a:spLocks noGrp="1" noRot="1" noChangeAspect="1"/>
          </p:cNvSpPr>
          <p:nvPr>
            <p:ph type="sldImg" idx="2"/>
          </p:nvPr>
        </p:nvSpPr>
        <p:spPr>
          <a:xfrm>
            <a:off x="1398588" y="1154113"/>
            <a:ext cx="4157700" cy="311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b272cb78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8" name="Google Shape;158;g11b272cb78a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sz="1050" b="1">
                <a:solidFill>
                  <a:srgbClr val="3C4043"/>
                </a:solidFill>
                <a:highlight>
                  <a:srgbClr val="FFFFFF"/>
                </a:highlight>
                <a:latin typeface="Roboto"/>
                <a:ea typeface="Roboto"/>
                <a:cs typeface="Roboto"/>
                <a:sym typeface="Roboto"/>
              </a:rPr>
              <a:t>Key questions:</a:t>
            </a:r>
            <a:endParaRPr sz="1050" b="1">
              <a:solidFill>
                <a:srgbClr val="3C404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What does the image show?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does it make you feel?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would you describe the meaning of the image?</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Do you think others could interpret the message differently</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CA"/>
              <a:t>Reveal:</a:t>
            </a:r>
            <a:endParaRPr/>
          </a:p>
          <a:p>
            <a:pPr marL="0" lvl="0" indent="0" algn="l" rtl="0">
              <a:spcBef>
                <a:spcPts val="0"/>
              </a:spcBef>
              <a:spcAft>
                <a:spcPts val="0"/>
              </a:spcAft>
              <a:buNone/>
            </a:pPr>
            <a:r>
              <a:rPr lang="en-CA"/>
              <a:t>“Canadian women's soccer reunites for Celebration Tour as squad begins looking ahead”</a:t>
            </a:r>
            <a:endParaRPr/>
          </a:p>
          <a:p>
            <a:pPr marL="0" lvl="0" indent="0" algn="l" rtl="0">
              <a:spcBef>
                <a:spcPts val="0"/>
              </a:spcBef>
              <a:spcAft>
                <a:spcPts val="0"/>
              </a:spcAft>
              <a:buNone/>
            </a:pPr>
            <a:r>
              <a:rPr lang="en-CA" u="sng">
                <a:solidFill>
                  <a:schemeClr val="hlink"/>
                </a:solidFill>
                <a:hlinkClick r:id="rId3"/>
              </a:rPr>
              <a:t>https://www.cbc.ca/sports/soccer/canada-womens-soccer-celebration-tour-1.6220470</a:t>
            </a:r>
            <a:endParaRPr/>
          </a:p>
          <a:p>
            <a:pPr marL="0" lvl="0" indent="0" algn="l" rtl="0">
              <a:spcBef>
                <a:spcPts val="0"/>
              </a:spcBef>
              <a:spcAft>
                <a:spcPts val="0"/>
              </a:spcAft>
              <a:buNone/>
            </a:pPr>
            <a:endParaRPr/>
          </a:p>
        </p:txBody>
      </p:sp>
      <p:sp>
        <p:nvSpPr>
          <p:cNvPr id="38" name="Google Shape;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b272cb78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1" name="Google Shape;201;g11b272cb78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3176132de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3176132de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23176132de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3176132de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3176132d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https://torontosun.com/news/national/we-want-freedom-ottawas-truck-protesters-in-it-for-the-long-haul</a:t>
            </a:r>
            <a:endParaRPr/>
          </a:p>
        </p:txBody>
      </p:sp>
      <p:sp>
        <p:nvSpPr>
          <p:cNvPr id="214" name="Google Shape;214;g123176132de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23176132de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23176132d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123176132de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3176132de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3176132de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u="sng">
                <a:solidFill>
                  <a:schemeClr val="hlink"/>
                </a:solidFill>
                <a:hlinkClick r:id="rId3"/>
              </a:rPr>
              <a:t>https://www.theguardian.com/world/2022/feb/13/freedom-convoys-legitimate-covid-protest-or-vehicle-for-darker-beliefs</a:t>
            </a:r>
            <a:endParaRPr/>
          </a:p>
          <a:p>
            <a:pPr marL="0" lvl="0" indent="0" algn="l" rtl="0">
              <a:spcBef>
                <a:spcPts val="0"/>
              </a:spcBef>
              <a:spcAft>
                <a:spcPts val="0"/>
              </a:spcAft>
              <a:buNone/>
            </a:pPr>
            <a:endParaRPr/>
          </a:p>
        </p:txBody>
      </p:sp>
      <p:sp>
        <p:nvSpPr>
          <p:cNvPr id="226" name="Google Shape;226;g123176132de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3176132de_0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23176132de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
        <p:nvSpPr>
          <p:cNvPr id="232" name="Google Shape;232;g123176132de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23176132de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23176132de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https://www.theglobeandmail.com/politics/article-thousands-of-convoy-protesters-descend-on-parliament-hill-to-demand-an/</a:t>
            </a:r>
            <a:endParaRPr/>
          </a:p>
        </p:txBody>
      </p:sp>
      <p:sp>
        <p:nvSpPr>
          <p:cNvPr id="238" name="Google Shape;238;g123176132de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sz="1050" b="1">
                <a:solidFill>
                  <a:srgbClr val="3C4043"/>
                </a:solidFill>
                <a:highlight>
                  <a:srgbClr val="FFFFFF"/>
                </a:highlight>
                <a:latin typeface="Roboto"/>
                <a:ea typeface="Roboto"/>
                <a:cs typeface="Roboto"/>
                <a:sym typeface="Roboto"/>
              </a:rPr>
              <a:t>Key questions:</a:t>
            </a:r>
            <a:endParaRPr sz="1050" b="1">
              <a:solidFill>
                <a:srgbClr val="3C404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What does the image show?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does it make you feel?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would you describe the meaning of the image?</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Do you think others could interpret the message differently</a:t>
            </a:r>
            <a:endParaRPr/>
          </a:p>
          <a:p>
            <a:pPr marL="0" lvl="0" indent="0" algn="l" rtl="0">
              <a:spcBef>
                <a:spcPts val="0"/>
              </a:spcBef>
              <a:spcAft>
                <a:spcPts val="0"/>
              </a:spcAft>
              <a:buNone/>
            </a:pPr>
            <a:endParaRPr/>
          </a:p>
          <a:p>
            <a:pPr marL="0" lvl="0" indent="0" algn="l" rtl="0">
              <a:spcBef>
                <a:spcPts val="0"/>
              </a:spcBef>
              <a:spcAft>
                <a:spcPts val="0"/>
              </a:spcAft>
              <a:buNone/>
            </a:pPr>
            <a:r>
              <a:rPr lang="en-CA"/>
              <a:t>Reveal: </a:t>
            </a:r>
            <a:endParaRPr/>
          </a:p>
          <a:p>
            <a:pPr marL="0" lvl="0" indent="0" algn="l" rtl="0">
              <a:spcBef>
                <a:spcPts val="0"/>
              </a:spcBef>
              <a:spcAft>
                <a:spcPts val="0"/>
              </a:spcAft>
              <a:buNone/>
            </a:pPr>
            <a:r>
              <a:rPr lang="en-CA"/>
              <a:t>Stock image of firefighter providing oxygen to a cat.  </a:t>
            </a:r>
            <a:endParaRPr/>
          </a:p>
        </p:txBody>
      </p:sp>
      <p:sp>
        <p:nvSpPr>
          <p:cNvPr id="43" name="Google Shape;4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123afff91cc_8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A" sz="1050" b="1">
                <a:solidFill>
                  <a:srgbClr val="3C4043"/>
                </a:solidFill>
                <a:highlight>
                  <a:srgbClr val="FFFFFF"/>
                </a:highlight>
                <a:latin typeface="Roboto"/>
                <a:ea typeface="Roboto"/>
                <a:cs typeface="Roboto"/>
                <a:sym typeface="Roboto"/>
              </a:rPr>
              <a:t>Key questions:</a:t>
            </a:r>
            <a:endParaRPr sz="1050" b="1">
              <a:solidFill>
                <a:srgbClr val="3C404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What does the image show?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does it make you feel? </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How would you describe the meaning of the image?</a:t>
            </a:r>
            <a:endParaRPr sz="1050">
              <a:solidFill>
                <a:srgbClr val="3C4043"/>
              </a:solidFill>
              <a:highlight>
                <a:srgbClr val="FFFFFF"/>
              </a:highlight>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CA" sz="1050">
                <a:solidFill>
                  <a:srgbClr val="3C4043"/>
                </a:solidFill>
                <a:highlight>
                  <a:srgbClr val="FFFFFF"/>
                </a:highlight>
                <a:latin typeface="Roboto"/>
                <a:ea typeface="Roboto"/>
                <a:cs typeface="Roboto"/>
                <a:sym typeface="Roboto"/>
              </a:rPr>
              <a:t>Do you think others could interpret the message differently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CA"/>
              <a:t>Reveal: </a:t>
            </a:r>
            <a:endParaRPr/>
          </a:p>
          <a:p>
            <a:pPr marL="0" lvl="0" indent="0" algn="l" rtl="0">
              <a:spcBef>
                <a:spcPts val="0"/>
              </a:spcBef>
              <a:spcAft>
                <a:spcPts val="0"/>
              </a:spcAft>
              <a:buNone/>
            </a:pPr>
            <a:endParaRPr/>
          </a:p>
          <a:p>
            <a:pPr marL="0" lvl="0" indent="0" algn="l" rtl="0">
              <a:spcBef>
                <a:spcPts val="0"/>
              </a:spcBef>
              <a:spcAft>
                <a:spcPts val="0"/>
              </a:spcAft>
              <a:buNone/>
            </a:pPr>
            <a:r>
              <a:rPr lang="en-CA"/>
              <a:t>People used their smartphones to light up a stadium in Vienna, Austria, during the We Stand With Ukraine charity concert on March 19. All of the money made from ticket sales went to humanitarian aid for the country. More than four million people have fled Ukraine since Russia invaded in February. Keep scrolling for more of the best photos from around the world. (Image credit: Florian Wieser/APA/AFP via Getty Images)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CA"/>
              <a:t>Source: </a:t>
            </a:r>
            <a:r>
              <a:rPr lang="en-CA" u="sng">
                <a:solidFill>
                  <a:schemeClr val="hlink"/>
                </a:solidFill>
                <a:hlinkClick r:id="rId3"/>
              </a:rPr>
              <a:t>https://www.cbc.ca/kidsnews/post/best-photos-from-around-the-world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48" name="Google Shape;48;g123afff91cc_8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23176132de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g123176132de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100">
                <a:latin typeface="Arial"/>
                <a:ea typeface="Arial"/>
                <a:cs typeface="Arial"/>
                <a:sym typeface="Arial"/>
              </a:rPr>
              <a:t>Think Aloud Sample script: </a:t>
            </a:r>
            <a:endParaRPr sz="1100">
              <a:latin typeface="Arial"/>
              <a:ea typeface="Arial"/>
              <a:cs typeface="Arial"/>
              <a:sym typeface="Arial"/>
            </a:endParaRPr>
          </a:p>
          <a:p>
            <a:pPr marL="0" lvl="0" indent="0" algn="l" rtl="0">
              <a:lnSpc>
                <a:spcPct val="115000"/>
              </a:lnSpc>
              <a:spcBef>
                <a:spcPts val="0"/>
              </a:spcBef>
              <a:spcAft>
                <a:spcPts val="0"/>
              </a:spcAft>
              <a:buNone/>
            </a:pPr>
            <a:endParaRPr sz="1100" b="1">
              <a:latin typeface="Arial"/>
              <a:ea typeface="Arial"/>
              <a:cs typeface="Arial"/>
              <a:sym typeface="Arial"/>
            </a:endParaRPr>
          </a:p>
          <a:p>
            <a:pPr marL="0" lvl="0" indent="0" algn="l" rtl="0">
              <a:lnSpc>
                <a:spcPct val="115000"/>
              </a:lnSpc>
              <a:spcBef>
                <a:spcPts val="0"/>
              </a:spcBef>
              <a:spcAft>
                <a:spcPts val="0"/>
              </a:spcAft>
              <a:buNone/>
            </a:pPr>
            <a:r>
              <a:rPr lang="en-CA" sz="1100" b="1">
                <a:latin typeface="Arial"/>
                <a:ea typeface="Arial"/>
                <a:cs typeface="Arial"/>
                <a:sym typeface="Arial"/>
              </a:rPr>
              <a:t>What does the image show?</a:t>
            </a:r>
            <a:r>
              <a:rPr lang="en-CA" sz="1100">
                <a:latin typeface="Arial"/>
                <a:ea typeface="Arial"/>
                <a:cs typeface="Arial"/>
                <a:sym typeface="Arial"/>
              </a:rPr>
              <a:t> “I see an older man lying on a park bench with his eyes closed. His clothes are disheveled and dirty looking, and his skin looks unwashed.  Facing away from him on the other side of the bench are two younger people who seem to be talking to one another.  They are well-dressed and cleanly groomed.”</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CA" sz="1100" b="1">
                <a:latin typeface="Arial"/>
                <a:ea typeface="Arial"/>
                <a:cs typeface="Arial"/>
                <a:sym typeface="Arial"/>
              </a:rPr>
              <a:t>How would you describe the meaning of the image? </a:t>
            </a:r>
            <a:r>
              <a:rPr lang="en-CA" sz="1100">
                <a:latin typeface="Arial"/>
                <a:ea typeface="Arial"/>
                <a:cs typeface="Arial"/>
                <a:sym typeface="Arial"/>
              </a:rPr>
              <a:t> “I think this man doesn’t have a home and is trying to find a place to sleep.  The two people sitting on the other side of the bench appear to be unaware of his presence or are ignoring him.  The way they are positioned suggests that they are indifferent or don’t care about this poor individual living on the streets.”</a:t>
            </a:r>
            <a:endParaRPr sz="1100">
              <a:latin typeface="Arial"/>
              <a:ea typeface="Arial"/>
              <a:cs typeface="Arial"/>
              <a:sym typeface="Arial"/>
            </a:endParaRPr>
          </a:p>
          <a:p>
            <a:pPr marL="0" lvl="0" indent="0" algn="l" rtl="0">
              <a:lnSpc>
                <a:spcPct val="115000"/>
              </a:lnSpc>
              <a:spcBef>
                <a:spcPts val="0"/>
              </a:spcBef>
              <a:spcAft>
                <a:spcPts val="0"/>
              </a:spcAft>
              <a:buNone/>
            </a:pPr>
            <a:endParaRPr sz="1100">
              <a:latin typeface="Arial"/>
              <a:ea typeface="Arial"/>
              <a:cs typeface="Arial"/>
              <a:sym typeface="Arial"/>
            </a:endParaRPr>
          </a:p>
          <a:p>
            <a:pPr marL="0" lvl="0" indent="0" algn="l" rtl="0">
              <a:lnSpc>
                <a:spcPct val="115000"/>
              </a:lnSpc>
              <a:spcBef>
                <a:spcPts val="0"/>
              </a:spcBef>
              <a:spcAft>
                <a:spcPts val="0"/>
              </a:spcAft>
              <a:buNone/>
            </a:pPr>
            <a:r>
              <a:rPr lang="en-CA" sz="1100" b="1">
                <a:latin typeface="Arial"/>
                <a:ea typeface="Arial"/>
                <a:cs typeface="Arial"/>
                <a:sym typeface="Arial"/>
              </a:rPr>
              <a:t>Do you think others could interpret the message differently? If so, what other meanings can you think of? </a:t>
            </a:r>
            <a:r>
              <a:rPr lang="en-CA" sz="1100">
                <a:latin typeface="Arial"/>
                <a:ea typeface="Arial"/>
                <a:cs typeface="Arial"/>
                <a:sym typeface="Arial"/>
              </a:rPr>
              <a:t> “There are many cities in the world that try to prevent unhoused people from sleeping on benches by deliberately designing them to be uncomfortable.  This photo could illustrate a more open attitude to allowing people to sleep where they choose. ”</a:t>
            </a:r>
            <a:endParaRPr/>
          </a:p>
        </p:txBody>
      </p:sp>
      <p:sp>
        <p:nvSpPr>
          <p:cNvPr id="58" name="Google Shape;5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3afff91cc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Original source of photo: </a:t>
            </a:r>
            <a:endParaRPr/>
          </a:p>
          <a:p>
            <a:pPr marL="0" lvl="0" indent="0" algn="l" rtl="0">
              <a:spcBef>
                <a:spcPts val="0"/>
              </a:spcBef>
              <a:spcAft>
                <a:spcPts val="0"/>
              </a:spcAft>
              <a:buNone/>
            </a:pPr>
            <a:r>
              <a:rPr lang="en-CA" u="sng">
                <a:solidFill>
                  <a:schemeClr val="hlink"/>
                </a:solidFill>
                <a:hlinkClick r:id="rId3"/>
              </a:rPr>
              <a:t>https://www.nytimes.com/2021/11/04/opinion/arctic-climate-change-canada.html</a:t>
            </a:r>
            <a:endParaRPr/>
          </a:p>
          <a:p>
            <a:pPr marL="0" lvl="0" indent="0" algn="l" rtl="0">
              <a:spcBef>
                <a:spcPts val="0"/>
              </a:spcBef>
              <a:spcAft>
                <a:spcPts val="0"/>
              </a:spcAft>
              <a:buNone/>
            </a:pPr>
            <a:endParaRPr/>
          </a:p>
          <a:p>
            <a:pPr marL="0" lvl="0" indent="0" algn="l" rtl="0">
              <a:spcBef>
                <a:spcPts val="0"/>
              </a:spcBef>
              <a:spcAft>
                <a:spcPts val="0"/>
              </a:spcAft>
              <a:buNone/>
            </a:pPr>
            <a:r>
              <a:rPr lang="en-CA"/>
              <a:t>From New York Times ‘What’s Going On In This Picture?’ series:</a:t>
            </a:r>
            <a:endParaRPr/>
          </a:p>
          <a:p>
            <a:pPr marL="0" lvl="0" indent="0" algn="l" rtl="0">
              <a:spcBef>
                <a:spcPts val="0"/>
              </a:spcBef>
              <a:spcAft>
                <a:spcPts val="0"/>
              </a:spcAft>
              <a:buNone/>
            </a:pPr>
            <a:r>
              <a:rPr lang="en-CA" u="sng">
                <a:solidFill>
                  <a:schemeClr val="hlink"/>
                </a:solidFill>
                <a:hlinkClick r:id="rId4"/>
              </a:rPr>
              <a:t>https://www.nytimes.com/2021/11/14/learning/whats-going-on-in-this-picture-nov-15-2021.html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4" name="Google Shape;64;g123afff91cc_5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3176132de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a:t>Original source of photo: </a:t>
            </a:r>
            <a:endParaRPr/>
          </a:p>
          <a:p>
            <a:pPr marL="0" lvl="0" indent="0" algn="l" rtl="0">
              <a:spcBef>
                <a:spcPts val="0"/>
              </a:spcBef>
              <a:spcAft>
                <a:spcPts val="0"/>
              </a:spcAft>
              <a:buNone/>
            </a:pPr>
            <a:r>
              <a:rPr lang="en-CA" u="sng">
                <a:solidFill>
                  <a:schemeClr val="hlink"/>
                </a:solidFill>
                <a:hlinkClick r:id="rId3"/>
              </a:rPr>
              <a:t>https://www.nytimes.com/2021/11/04/opinion/arctic-climate-change-canada.html</a:t>
            </a:r>
            <a:endParaRPr/>
          </a:p>
          <a:p>
            <a:pPr marL="0" lvl="0" indent="0" algn="l" rtl="0">
              <a:spcBef>
                <a:spcPts val="0"/>
              </a:spcBef>
              <a:spcAft>
                <a:spcPts val="0"/>
              </a:spcAft>
              <a:buNone/>
            </a:pPr>
            <a:endParaRPr/>
          </a:p>
          <a:p>
            <a:pPr marL="0" lvl="0" indent="0" algn="l" rtl="0">
              <a:spcBef>
                <a:spcPts val="0"/>
              </a:spcBef>
              <a:spcAft>
                <a:spcPts val="0"/>
              </a:spcAft>
              <a:buNone/>
            </a:pPr>
            <a:r>
              <a:rPr lang="en-CA"/>
              <a:t>From New York Times ‘What’s Going On In This Picture?’ series:</a:t>
            </a:r>
            <a:endParaRPr/>
          </a:p>
          <a:p>
            <a:pPr marL="0" lvl="0" indent="0" algn="l" rtl="0">
              <a:spcBef>
                <a:spcPts val="0"/>
              </a:spcBef>
              <a:spcAft>
                <a:spcPts val="0"/>
              </a:spcAft>
              <a:buNone/>
            </a:pPr>
            <a:r>
              <a:rPr lang="en-CA" u="sng">
                <a:solidFill>
                  <a:schemeClr val="hlink"/>
                </a:solidFill>
                <a:hlinkClick r:id="rId4"/>
              </a:rPr>
              <a:t>https://www.nytimes.com/2021/11/14/learning/whats-going-on-in-this-picture-nov-15-2021.html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9" name="Google Shape;69;g123176132de_1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7F3B85"/>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78100" y="2733000"/>
            <a:ext cx="6787800" cy="13920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500"/>
              <a:buFont typeface="Poppins"/>
              <a:buNone/>
              <a:defRPr sz="4500">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p:nvPr/>
        </p:nvSpPr>
        <p:spPr>
          <a:xfrm>
            <a:off x="7466025" y="6375525"/>
            <a:ext cx="1632300" cy="33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950">
                <a:solidFill>
                  <a:schemeClr val="lt1"/>
                </a:solidFill>
                <a:latin typeface="Poppins"/>
                <a:ea typeface="Poppins"/>
                <a:cs typeface="Poppins"/>
                <a:sym typeface="Poppins"/>
              </a:rPr>
              <a:t>Digital media literacy</a:t>
            </a:r>
            <a:endParaRPr sz="950">
              <a:solidFill>
                <a:schemeClr val="lt1"/>
              </a:solidFill>
              <a:latin typeface="Poppins"/>
              <a:ea typeface="Poppins"/>
              <a:cs typeface="Poppins"/>
              <a:sym typeface="Poppi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28650" y="373439"/>
            <a:ext cx="7886700" cy="807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28650" y="1465545"/>
            <a:ext cx="7886700" cy="47115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rgbClr val="3F3F3F"/>
              </a:buClr>
              <a:buSzPts val="1800"/>
              <a:buChar char="•"/>
              <a:defRPr/>
            </a:lvl1pPr>
            <a:lvl2pPr marL="914400" lvl="1" indent="-342900" algn="l" rtl="0">
              <a:lnSpc>
                <a:spcPct val="90000"/>
              </a:lnSpc>
              <a:spcBef>
                <a:spcPts val="500"/>
              </a:spcBef>
              <a:spcAft>
                <a:spcPts val="0"/>
              </a:spcAft>
              <a:buClr>
                <a:srgbClr val="3F3F3F"/>
              </a:buClr>
              <a:buSzPts val="1800"/>
              <a:buChar char="•"/>
              <a:defRPr/>
            </a:lvl2pPr>
            <a:lvl3pPr marL="1371600" lvl="2" indent="-342900" algn="l" rtl="0">
              <a:lnSpc>
                <a:spcPct val="90000"/>
              </a:lnSpc>
              <a:spcBef>
                <a:spcPts val="500"/>
              </a:spcBef>
              <a:spcAft>
                <a:spcPts val="0"/>
              </a:spcAft>
              <a:buClr>
                <a:srgbClr val="3F3F3F"/>
              </a:buClr>
              <a:buSzPts val="1800"/>
              <a:buChar char="•"/>
              <a:defRPr/>
            </a:lvl3pPr>
            <a:lvl4pPr marL="1828800" lvl="3" indent="-342900" algn="l" rtl="0">
              <a:lnSpc>
                <a:spcPct val="90000"/>
              </a:lnSpc>
              <a:spcBef>
                <a:spcPts val="500"/>
              </a:spcBef>
              <a:spcAft>
                <a:spcPts val="0"/>
              </a:spcAft>
              <a:buClr>
                <a:srgbClr val="3F3F3F"/>
              </a:buClr>
              <a:buSzPts val="1800"/>
              <a:buChar char="•"/>
              <a:defRPr/>
            </a:lvl4pPr>
            <a:lvl5pPr marL="2286000" lvl="4" indent="-342900" algn="l" rtl="0">
              <a:lnSpc>
                <a:spcPct val="90000"/>
              </a:lnSpc>
              <a:spcBef>
                <a:spcPts val="500"/>
              </a:spcBef>
              <a:spcAft>
                <a:spcPts val="0"/>
              </a:spcAft>
              <a:buClr>
                <a:srgbClr val="3F3F3F"/>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7"/>
            <a:ext cx="7886700" cy="831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Poppins"/>
              <a:buNone/>
              <a:defRPr sz="3600" b="1" i="0" u="none" strike="noStrike" cap="non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761666"/>
            <a:ext cx="7886700" cy="4415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F3F3F"/>
              </a:buClr>
              <a:buSzPts val="2800"/>
              <a:buFont typeface="DM Sans"/>
              <a:buChar char="•"/>
              <a:defRPr sz="2800" i="0" u="none" strike="noStrike" cap="none">
                <a:solidFill>
                  <a:srgbClr val="3F3F3F"/>
                </a:solidFill>
                <a:latin typeface="DM Sans"/>
                <a:ea typeface="DM Sans"/>
                <a:cs typeface="DM Sans"/>
                <a:sym typeface="DM Sans"/>
              </a:defRPr>
            </a:lvl1pPr>
            <a:lvl2pPr marL="914400" marR="0" lvl="1" indent="-381000" algn="l" rtl="0">
              <a:lnSpc>
                <a:spcPct val="90000"/>
              </a:lnSpc>
              <a:spcBef>
                <a:spcPts val="500"/>
              </a:spcBef>
              <a:spcAft>
                <a:spcPts val="0"/>
              </a:spcAft>
              <a:buClr>
                <a:srgbClr val="3F3F3F"/>
              </a:buClr>
              <a:buSzPts val="2400"/>
              <a:buFont typeface="DM Sans"/>
              <a:buChar char="•"/>
              <a:defRPr sz="2400" i="0" u="none" strike="noStrike" cap="none">
                <a:solidFill>
                  <a:srgbClr val="3F3F3F"/>
                </a:solidFill>
                <a:latin typeface="DM Sans"/>
                <a:ea typeface="DM Sans"/>
                <a:cs typeface="DM Sans"/>
                <a:sym typeface="DM Sans"/>
              </a:defRPr>
            </a:lvl2pPr>
            <a:lvl3pPr marL="1371600" marR="0" lvl="2" indent="-355600" algn="l" rtl="0">
              <a:lnSpc>
                <a:spcPct val="90000"/>
              </a:lnSpc>
              <a:spcBef>
                <a:spcPts val="500"/>
              </a:spcBef>
              <a:spcAft>
                <a:spcPts val="0"/>
              </a:spcAft>
              <a:buClr>
                <a:srgbClr val="3F3F3F"/>
              </a:buClr>
              <a:buSzPts val="2000"/>
              <a:buFont typeface="DM Sans"/>
              <a:buChar char="•"/>
              <a:defRPr sz="2000" i="0" u="none" strike="noStrike" cap="none">
                <a:solidFill>
                  <a:srgbClr val="3F3F3F"/>
                </a:solidFill>
                <a:latin typeface="DM Sans"/>
                <a:ea typeface="DM Sans"/>
                <a:cs typeface="DM Sans"/>
                <a:sym typeface="DM Sans"/>
              </a:defRPr>
            </a:lvl3pPr>
            <a:lvl4pPr marL="1828800" marR="0" lvl="3" indent="-342900" algn="l" rtl="0">
              <a:lnSpc>
                <a:spcPct val="90000"/>
              </a:lnSpc>
              <a:spcBef>
                <a:spcPts val="500"/>
              </a:spcBef>
              <a:spcAft>
                <a:spcPts val="0"/>
              </a:spcAft>
              <a:buClr>
                <a:srgbClr val="3F3F3F"/>
              </a:buClr>
              <a:buSzPts val="1800"/>
              <a:buFont typeface="DM Sans"/>
              <a:buChar char="•"/>
              <a:defRPr sz="1800" i="0" u="none" strike="noStrike" cap="none">
                <a:solidFill>
                  <a:srgbClr val="3F3F3F"/>
                </a:solidFill>
                <a:latin typeface="DM Sans"/>
                <a:ea typeface="DM Sans"/>
                <a:cs typeface="DM Sans"/>
                <a:sym typeface="DM Sans"/>
              </a:defRPr>
            </a:lvl4pPr>
            <a:lvl5pPr marL="2286000" marR="0" lvl="4" indent="-342900" algn="l" rtl="0">
              <a:lnSpc>
                <a:spcPct val="90000"/>
              </a:lnSpc>
              <a:spcBef>
                <a:spcPts val="500"/>
              </a:spcBef>
              <a:spcAft>
                <a:spcPts val="0"/>
              </a:spcAft>
              <a:buClr>
                <a:srgbClr val="3F3F3F"/>
              </a:buClr>
              <a:buSzPts val="1800"/>
              <a:buFont typeface="DM Sans"/>
              <a:buChar char="•"/>
              <a:defRPr sz="1800" i="0" u="none" strike="noStrike" cap="none">
                <a:solidFill>
                  <a:srgbClr val="3F3F3F"/>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DM Sans"/>
              <a:buChar char="•"/>
              <a:defRPr sz="1800" i="0" u="none" strike="noStrike" cap="none">
                <a:solidFill>
                  <a:schemeClr val="dk1"/>
                </a:solidFill>
                <a:latin typeface="DM Sans"/>
                <a:ea typeface="DM Sans"/>
                <a:cs typeface="DM Sans"/>
                <a:sym typeface="DM Sans"/>
              </a:defRPr>
            </a:lvl6pPr>
            <a:lvl7pPr marL="3200400" marR="0" lvl="6" indent="-342900" algn="l" rtl="0">
              <a:lnSpc>
                <a:spcPct val="90000"/>
              </a:lnSpc>
              <a:spcBef>
                <a:spcPts val="500"/>
              </a:spcBef>
              <a:spcAft>
                <a:spcPts val="0"/>
              </a:spcAft>
              <a:buClr>
                <a:schemeClr val="dk1"/>
              </a:buClr>
              <a:buSzPts val="1800"/>
              <a:buFont typeface="DM Sans"/>
              <a:buChar char="•"/>
              <a:defRPr sz="1800" i="0" u="none" strike="noStrike" cap="none">
                <a:solidFill>
                  <a:schemeClr val="dk1"/>
                </a:solidFill>
                <a:latin typeface="DM Sans"/>
                <a:ea typeface="DM Sans"/>
                <a:cs typeface="DM Sans"/>
                <a:sym typeface="DM Sans"/>
              </a:defRPr>
            </a:lvl7pPr>
            <a:lvl8pPr marL="3657600" marR="0" lvl="7" indent="-342900" algn="l" rtl="0">
              <a:lnSpc>
                <a:spcPct val="90000"/>
              </a:lnSpc>
              <a:spcBef>
                <a:spcPts val="500"/>
              </a:spcBef>
              <a:spcAft>
                <a:spcPts val="0"/>
              </a:spcAft>
              <a:buClr>
                <a:schemeClr val="dk1"/>
              </a:buClr>
              <a:buSzPts val="1800"/>
              <a:buFont typeface="DM Sans"/>
              <a:buChar char="•"/>
              <a:defRPr sz="1800" i="0" u="none" strike="noStrike" cap="none">
                <a:solidFill>
                  <a:schemeClr val="dk1"/>
                </a:solidFill>
                <a:latin typeface="DM Sans"/>
                <a:ea typeface="DM Sans"/>
                <a:cs typeface="DM Sans"/>
                <a:sym typeface="DM Sans"/>
              </a:defRPr>
            </a:lvl8pPr>
            <a:lvl9pPr marL="4114800" marR="0" lvl="8" indent="-342900" algn="l" rtl="0">
              <a:lnSpc>
                <a:spcPct val="90000"/>
              </a:lnSpc>
              <a:spcBef>
                <a:spcPts val="500"/>
              </a:spcBef>
              <a:spcAft>
                <a:spcPts val="0"/>
              </a:spcAft>
              <a:buClr>
                <a:schemeClr val="dk1"/>
              </a:buClr>
              <a:buSzPts val="1800"/>
              <a:buFont typeface="DM Sans"/>
              <a:buChar char="•"/>
              <a:defRPr sz="1800" i="0" u="none" strike="noStrike" cap="none">
                <a:solidFill>
                  <a:schemeClr val="dk1"/>
                </a:solidFill>
                <a:latin typeface="DM Sans"/>
                <a:ea typeface="DM Sans"/>
                <a:cs typeface="DM Sans"/>
                <a:sym typeface="DM Sans"/>
              </a:defRPr>
            </a:lvl9pPr>
          </a:lstStyle>
          <a:p>
            <a:endParaRPr/>
          </a:p>
        </p:txBody>
      </p:sp>
      <p:pic>
        <p:nvPicPr>
          <p:cNvPr id="12" name="Google Shape;12;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567725" y="5785850"/>
            <a:ext cx="1268874" cy="635299"/>
          </a:xfrm>
          <a:prstGeom prst="rect">
            <a:avLst/>
          </a:prstGeom>
          <a:noFill/>
          <a:ln>
            <a:noFill/>
          </a:ln>
        </p:spPr>
      </p:pic>
      <p:sp>
        <p:nvSpPr>
          <p:cNvPr id="13" name="Google Shape;13;p1"/>
          <p:cNvSpPr txBox="1"/>
          <p:nvPr/>
        </p:nvSpPr>
        <p:spPr>
          <a:xfrm>
            <a:off x="7466263" y="6370500"/>
            <a:ext cx="1471800" cy="1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950">
                <a:solidFill>
                  <a:srgbClr val="7F3B85"/>
                </a:solidFill>
                <a:latin typeface="Poppins"/>
                <a:ea typeface="Poppins"/>
                <a:cs typeface="Poppins"/>
                <a:sym typeface="Poppins"/>
              </a:rPr>
              <a:t>Digital media literacy</a:t>
            </a:r>
            <a:endParaRPr sz="950">
              <a:solidFill>
                <a:srgbClr val="7F3B85"/>
              </a:solidFill>
              <a:latin typeface="Poppins"/>
              <a:ea typeface="Poppins"/>
              <a:cs typeface="Poppins"/>
              <a:sym typeface="Poppins"/>
            </a:endParaRPr>
          </a:p>
        </p:txBody>
      </p:sp>
      <p:sp>
        <p:nvSpPr>
          <p:cNvPr id="14" name="Google Shape;14;p1"/>
          <p:cNvSpPr/>
          <p:nvPr/>
        </p:nvSpPr>
        <p:spPr>
          <a:xfrm>
            <a:off x="0" y="0"/>
            <a:ext cx="9144000" cy="1197000"/>
          </a:xfrm>
          <a:prstGeom prst="rect">
            <a:avLst/>
          </a:prstGeom>
          <a:solidFill>
            <a:srgbClr val="7F3B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nationalpost.com/news/politics/trudeau-trump" TargetMode="Externa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3B85"/>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1496850" y="3138150"/>
            <a:ext cx="6150300" cy="581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990"/>
              <a:buFont typeface="Arial"/>
              <a:buNone/>
            </a:pPr>
            <a:r>
              <a:rPr lang="en-CA">
                <a:solidFill>
                  <a:srgbClr val="FFFFFF"/>
                </a:solidFill>
              </a:rPr>
              <a:t>Questioning Images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descr="Image result for best political memes canad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17800" y="2078500"/>
            <a:ext cx="5905500" cy="352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descr="Image result for best political memes canada"/>
          <p:cNvPicPr preferRelativeResize="0"/>
          <p:nvPr/>
        </p:nvPicPr>
        <p:blipFill rotWithShape="1">
          <a:blip r:embed="rId3">
            <a:alphaModFix/>
          </a:blip>
          <a:srcRect/>
          <a:stretch/>
        </p:blipFill>
        <p:spPr>
          <a:xfrm>
            <a:off x="1798375" y="1313075"/>
            <a:ext cx="5905500" cy="512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625" y="183425"/>
            <a:ext cx="4844326" cy="646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9625" y="183425"/>
            <a:ext cx="4844326" cy="6461750"/>
          </a:xfrm>
          <a:prstGeom prst="rect">
            <a:avLst/>
          </a:prstGeom>
          <a:noFill/>
          <a:ln>
            <a:noFill/>
          </a:ln>
        </p:spPr>
      </p:pic>
      <p:pic>
        <p:nvPicPr>
          <p:cNvPr id="93" name="Google Shape;93;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52751" y="1660662"/>
            <a:ext cx="3475249" cy="35366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descr="inspiring pictur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3032" y="1403575"/>
            <a:ext cx="6217920" cy="40508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descr="inspiring pictures"/>
          <p:cNvPicPr preferRelativeResize="0"/>
          <p:nvPr/>
        </p:nvPicPr>
        <p:blipFill rotWithShape="1">
          <a:blip r:embed="rId3">
            <a:alphaModFix/>
          </a:blip>
          <a:srcRect/>
          <a:stretch/>
        </p:blipFill>
        <p:spPr>
          <a:xfrm>
            <a:off x="1463025" y="791102"/>
            <a:ext cx="6217925" cy="4663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53113" y="1356700"/>
            <a:ext cx="5837773" cy="41446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53113" y="1356700"/>
            <a:ext cx="5837773" cy="4144602"/>
          </a:xfrm>
          <a:prstGeom prst="rect">
            <a:avLst/>
          </a:prstGeom>
          <a:noFill/>
          <a:ln>
            <a:noFill/>
          </a:ln>
        </p:spPr>
      </p:pic>
      <p:sp>
        <p:nvSpPr>
          <p:cNvPr id="114" name="Google Shape;114;p22"/>
          <p:cNvSpPr txBox="1"/>
          <p:nvPr/>
        </p:nvSpPr>
        <p:spPr>
          <a:xfrm>
            <a:off x="591200" y="5705550"/>
            <a:ext cx="6507000" cy="77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CA" sz="1800">
                <a:solidFill>
                  <a:schemeClr val="dk1"/>
                </a:solidFill>
                <a:latin typeface="Calibri"/>
                <a:ea typeface="Calibri"/>
                <a:cs typeface="Calibri"/>
                <a:sym typeface="Calibri"/>
              </a:rPr>
              <a:t>La Palma, Spain. A house is covered by ash from a volcano as it continues to erupt on the Canary island. Nov 5, 2021 </a:t>
            </a:r>
            <a:endParaRPr sz="18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SzPts val="1100"/>
              <a:buNone/>
            </a:pPr>
            <a:endParaRPr sz="18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37325" y="1335275"/>
            <a:ext cx="6269350" cy="4187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37325" y="1335275"/>
            <a:ext cx="6269350" cy="4187450"/>
          </a:xfrm>
          <a:prstGeom prst="rect">
            <a:avLst/>
          </a:prstGeom>
          <a:noFill/>
          <a:ln>
            <a:noFill/>
          </a:ln>
        </p:spPr>
      </p:pic>
      <p:sp>
        <p:nvSpPr>
          <p:cNvPr id="125" name="Google Shape;125;p24"/>
          <p:cNvSpPr txBox="1"/>
          <p:nvPr/>
        </p:nvSpPr>
        <p:spPr>
          <a:xfrm>
            <a:off x="473200" y="5694575"/>
            <a:ext cx="6468300" cy="85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CA" sz="1800">
                <a:solidFill>
                  <a:schemeClr val="dk1"/>
                </a:solidFill>
                <a:latin typeface="Calibri"/>
                <a:ea typeface="Calibri"/>
                <a:cs typeface="Calibri"/>
                <a:sym typeface="Calibri"/>
              </a:rPr>
              <a:t>Cows stranded in a flooded barn in Abbotsford, B.C., are rescued by boat following rainstorms that triggered landslides and floods, shutting highways. November 16, 2021.</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800">
              <a:solidFill>
                <a:schemeClr val="lt1"/>
              </a:solidFill>
            </a:endParaRPr>
          </a:p>
          <a:p>
            <a:pPr marL="0" marR="0" lvl="0" indent="0" algn="l" rtl="0">
              <a:spcBef>
                <a:spcPts val="0"/>
              </a:spcBef>
              <a:spcAft>
                <a:spcPts val="0"/>
              </a:spcAft>
              <a:buClr>
                <a:schemeClr val="dk1"/>
              </a:buClr>
              <a:buSzPts val="1100"/>
              <a:buFont typeface="Arial"/>
              <a:buNone/>
            </a:pP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800">
              <a:solidFill>
                <a:schemeClr val="lt1"/>
              </a:solidFill>
              <a:latin typeface="Calibri"/>
              <a:ea typeface="Calibri"/>
              <a:cs typeface="Calibri"/>
              <a:sym typeface="Calibri"/>
            </a:endParaRPr>
          </a:p>
          <a:p>
            <a:pPr marL="0" marR="0" lvl="0" indent="0" algn="l" rtl="0">
              <a:spcBef>
                <a:spcPts val="0"/>
              </a:spcBef>
              <a:spcAft>
                <a:spcPts val="0"/>
              </a:spcAft>
              <a:buSzPts val="1100"/>
              <a:buNone/>
            </a:pPr>
            <a:endParaRPr sz="1800">
              <a:solidFill>
                <a:schemeClr val="lt1"/>
              </a:solidFill>
              <a:latin typeface="Calibri"/>
              <a:ea typeface="Calibri"/>
              <a:cs typeface="Calibri"/>
              <a:sym typeface="Calibri"/>
            </a:endParaRPr>
          </a:p>
          <a:p>
            <a:pPr marL="0" marR="0" lvl="0" indent="0" algn="l" rtl="0">
              <a:spcBef>
                <a:spcPts val="0"/>
              </a:spcBef>
              <a:spcAft>
                <a:spcPts val="0"/>
              </a:spcAft>
              <a:buSzPts val="1100"/>
              <a:buNone/>
            </a:pPr>
            <a:endParaRPr sz="1800">
              <a:solidFill>
                <a:schemeClr val="lt1"/>
              </a:solidFill>
              <a:latin typeface="Calibri"/>
              <a:ea typeface="Calibri"/>
              <a:cs typeface="Calibri"/>
              <a:sym typeface="Calibri"/>
            </a:endParaRPr>
          </a:p>
          <a:p>
            <a:pPr marL="0" marR="0" lvl="0" indent="0" algn="l" rtl="0">
              <a:spcBef>
                <a:spcPts val="0"/>
              </a:spcBef>
              <a:spcAft>
                <a:spcPts val="0"/>
              </a:spcAft>
              <a:buSzPts val="1100"/>
              <a:buNone/>
            </a:pPr>
            <a:endParaRPr sz="1800">
              <a:solidFill>
                <a:schemeClr val="lt1"/>
              </a:solidFill>
              <a:latin typeface="Calibri"/>
              <a:ea typeface="Calibri"/>
              <a:cs typeface="Calibri"/>
              <a:sym typeface="Calibri"/>
            </a:endParaRPr>
          </a:p>
          <a:p>
            <a:pPr marL="0" marR="0" lvl="0" indent="0" algn="l" rtl="0">
              <a:spcBef>
                <a:spcPts val="0"/>
              </a:spcBef>
              <a:spcAft>
                <a:spcPts val="0"/>
              </a:spcAft>
              <a:buSzPts val="1100"/>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ctrTitle" idx="4294967295"/>
          </p:nvPr>
        </p:nvSpPr>
        <p:spPr>
          <a:xfrm>
            <a:off x="552796" y="3025833"/>
            <a:ext cx="7772400" cy="73351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alibri"/>
              <a:buNone/>
            </a:pPr>
            <a:r>
              <a:rPr lang="en-CA">
                <a:solidFill>
                  <a:schemeClr val="dk1"/>
                </a:solidFill>
              </a:rPr>
              <a:t>Starter</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p:nvPr/>
        </p:nvSpPr>
        <p:spPr>
          <a:xfrm>
            <a:off x="253350" y="1578825"/>
            <a:ext cx="8390700" cy="359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b="1">
                <a:solidFill>
                  <a:schemeClr val="dk1"/>
                </a:solidFill>
                <a:latin typeface="DM Sans"/>
                <a:ea typeface="DM Sans"/>
                <a:cs typeface="DM Sans"/>
                <a:sym typeface="DM Sans"/>
              </a:rPr>
              <a:t>Guiding question: </a:t>
            </a:r>
            <a:endParaRPr sz="2400" b="1">
              <a:solidFill>
                <a:schemeClr val="dk1"/>
              </a:solidFill>
              <a:latin typeface="DM Sans"/>
              <a:ea typeface="DM Sans"/>
              <a:cs typeface="DM Sans"/>
              <a:sym typeface="DM Sans"/>
            </a:endParaRPr>
          </a:p>
          <a:p>
            <a:pPr marL="457200" marR="0" lvl="0" indent="-381000" algn="l" rtl="0">
              <a:spcBef>
                <a:spcPts val="0"/>
              </a:spcBef>
              <a:spcAft>
                <a:spcPts val="0"/>
              </a:spcAft>
              <a:buClr>
                <a:schemeClr val="dk1"/>
              </a:buClr>
              <a:buSzPts val="2400"/>
              <a:buFont typeface="DM Sans"/>
              <a:buChar char="●"/>
            </a:pPr>
            <a:r>
              <a:rPr lang="en-CA" sz="2400" b="1">
                <a:solidFill>
                  <a:schemeClr val="dk1"/>
                </a:solidFill>
                <a:latin typeface="DM Sans"/>
                <a:ea typeface="DM Sans"/>
                <a:cs typeface="DM Sans"/>
                <a:sym typeface="DM Sans"/>
              </a:rPr>
              <a:t>How can images influence election campaigns?</a:t>
            </a:r>
            <a:endParaRPr sz="2400" b="1">
              <a:solidFill>
                <a:schemeClr val="dk1"/>
              </a:solidFill>
              <a:latin typeface="DM Sans"/>
              <a:ea typeface="DM Sans"/>
              <a:cs typeface="DM Sans"/>
              <a:sym typeface="DM Sans"/>
            </a:endParaRPr>
          </a:p>
          <a:p>
            <a:pPr marL="0" marR="0" lvl="0" indent="0" algn="l" rtl="0">
              <a:spcBef>
                <a:spcPts val="0"/>
              </a:spcBef>
              <a:spcAft>
                <a:spcPts val="0"/>
              </a:spcAft>
              <a:buNone/>
            </a:pPr>
            <a:endParaRPr sz="2200">
              <a:solidFill>
                <a:schemeClr val="dk1"/>
              </a:solidFill>
              <a:latin typeface="DM Sans"/>
              <a:ea typeface="DM Sans"/>
              <a:cs typeface="DM Sans"/>
              <a:sym typeface="DM Sans"/>
            </a:endParaRPr>
          </a:p>
          <a:p>
            <a:pPr marL="0" marR="0" lvl="0" indent="0" algn="l" rtl="0">
              <a:spcBef>
                <a:spcPts val="0"/>
              </a:spcBef>
              <a:spcAft>
                <a:spcPts val="0"/>
              </a:spcAft>
              <a:buNone/>
            </a:pPr>
            <a:r>
              <a:rPr lang="en-CA" sz="2200">
                <a:solidFill>
                  <a:schemeClr val="dk1"/>
                </a:solidFill>
                <a:latin typeface="DM Sans"/>
                <a:ea typeface="DM Sans"/>
                <a:cs typeface="DM Sans"/>
                <a:sym typeface="DM Sans"/>
              </a:rPr>
              <a:t>The following images were taken during Progressive Conservative Party leader Robert Stanfield’s visit to North Bay, ON in May, 1974 – less than two months away from the federal election. </a:t>
            </a:r>
            <a:endParaRPr sz="2200">
              <a:solidFill>
                <a:schemeClr val="dk1"/>
              </a:solidFill>
              <a:latin typeface="DM Sans"/>
              <a:ea typeface="DM Sans"/>
              <a:cs typeface="DM Sans"/>
              <a:sym typeface="DM Sans"/>
            </a:endParaRPr>
          </a:p>
          <a:p>
            <a:pPr marL="0" marR="0" lvl="0" indent="0" algn="l" rtl="0">
              <a:spcBef>
                <a:spcPts val="0"/>
              </a:spcBef>
              <a:spcAft>
                <a:spcPts val="0"/>
              </a:spcAft>
              <a:buNone/>
            </a:pPr>
            <a:endParaRPr sz="1500">
              <a:solidFill>
                <a:schemeClr val="dk1"/>
              </a:solidFill>
              <a:latin typeface="DM Sans"/>
              <a:ea typeface="DM Sans"/>
              <a:cs typeface="DM Sans"/>
              <a:sym typeface="DM Sans"/>
            </a:endParaRPr>
          </a:p>
          <a:p>
            <a:pPr marL="0" marR="0" lvl="0" indent="0" algn="l" rtl="0">
              <a:spcBef>
                <a:spcPts val="0"/>
              </a:spcBef>
              <a:spcAft>
                <a:spcPts val="0"/>
              </a:spcAft>
              <a:buNone/>
            </a:pPr>
            <a:endParaRPr>
              <a:solidFill>
                <a:schemeClr val="dk1"/>
              </a:solidFill>
              <a:latin typeface="DM Sans"/>
              <a:ea typeface="DM Sans"/>
              <a:cs typeface="DM Sans"/>
              <a:sym typeface="DM Sans"/>
            </a:endParaRPr>
          </a:p>
          <a:p>
            <a:pPr marL="0" marR="0" lvl="0" indent="0" algn="l" rtl="0">
              <a:spcBef>
                <a:spcPts val="0"/>
              </a:spcBef>
              <a:spcAft>
                <a:spcPts val="0"/>
              </a:spcAft>
              <a:buNone/>
            </a:pPr>
            <a:r>
              <a:rPr lang="en-CA">
                <a:solidFill>
                  <a:schemeClr val="dk1"/>
                </a:solidFill>
                <a:latin typeface="DM Sans"/>
                <a:ea typeface="DM Sans"/>
                <a:cs typeface="DM Sans"/>
                <a:sym typeface="DM Sans"/>
              </a:rPr>
              <a:t>(Teacher note: Exemplar provided in speaker notes to provide additional context and to help guide the discussion). </a:t>
            </a:r>
            <a:endParaRPr>
              <a:solidFill>
                <a:schemeClr val="dk1"/>
              </a:solidFill>
              <a:latin typeface="DM Sans"/>
              <a:ea typeface="DM Sans"/>
              <a:cs typeface="DM Sans"/>
              <a:sym typeface="DM Sans"/>
            </a:endParaRPr>
          </a:p>
        </p:txBody>
      </p:sp>
      <p:sp>
        <p:nvSpPr>
          <p:cNvPr id="131" name="Google Shape;131;p25"/>
          <p:cNvSpPr txBox="1">
            <a:spLocks noGrp="1"/>
          </p:cNvSpPr>
          <p:nvPr>
            <p:ph type="title"/>
          </p:nvPr>
        </p:nvSpPr>
        <p:spPr>
          <a:xfrm>
            <a:off x="253350" y="266400"/>
            <a:ext cx="8262000" cy="568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3000">
                <a:latin typeface="DM Sans"/>
                <a:ea typeface="DM Sans"/>
                <a:cs typeface="DM Sans"/>
                <a:sym typeface="DM Sans"/>
              </a:rPr>
              <a:t>Different Images, Same Event - Example #1</a:t>
            </a:r>
            <a:endParaRPr sz="30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descr="http://www.photosensitive.com/picturechange/images/gal/dougball.jpg"/>
          <p:cNvPicPr preferRelativeResize="0"/>
          <p:nvPr/>
        </p:nvPicPr>
        <p:blipFill rotWithShape="1">
          <a:blip r:embed="rId3">
            <a:alphaModFix/>
          </a:blip>
          <a:srcRect/>
          <a:stretch/>
        </p:blipFill>
        <p:spPr>
          <a:xfrm>
            <a:off x="4046352" y="1333049"/>
            <a:ext cx="3290502" cy="5105263"/>
          </a:xfrm>
          <a:prstGeom prst="rect">
            <a:avLst/>
          </a:prstGeom>
          <a:noFill/>
          <a:ln>
            <a:noFill/>
          </a:ln>
        </p:spPr>
      </p:pic>
      <p:sp>
        <p:nvSpPr>
          <p:cNvPr id="137" name="Google Shape;137;p26"/>
          <p:cNvSpPr txBox="1"/>
          <p:nvPr/>
        </p:nvSpPr>
        <p:spPr>
          <a:xfrm>
            <a:off x="742125" y="2966725"/>
            <a:ext cx="3207300" cy="147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900" i="0" u="none" strike="noStrike" cap="none">
                <a:solidFill>
                  <a:schemeClr val="dk1"/>
                </a:solidFill>
                <a:latin typeface="Calibri"/>
                <a:ea typeface="Calibri"/>
                <a:cs typeface="Calibri"/>
                <a:sym typeface="Calibri"/>
              </a:rPr>
              <a:t>Progressive Conservative Party leader, </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900" i="0" u="none" strike="noStrike" cap="none">
                <a:solidFill>
                  <a:schemeClr val="dk1"/>
                </a:solidFill>
                <a:latin typeface="Calibri"/>
                <a:ea typeface="Calibri"/>
                <a:cs typeface="Calibri"/>
                <a:sym typeface="Calibri"/>
              </a:rPr>
              <a:t>Robert Stanfield, </a:t>
            </a:r>
            <a:endParaRPr sz="19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900" i="0" u="none" strike="noStrike" cap="none">
                <a:solidFill>
                  <a:schemeClr val="dk1"/>
                </a:solidFill>
                <a:latin typeface="Calibri"/>
                <a:ea typeface="Calibri"/>
                <a:cs typeface="Calibri"/>
                <a:sym typeface="Calibri"/>
              </a:rPr>
              <a:t>May 30, 1974</a:t>
            </a:r>
            <a:endParaRPr sz="190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7"/>
          <p:cNvPicPr preferRelativeResize="0"/>
          <p:nvPr/>
        </p:nvPicPr>
        <p:blipFill rotWithShape="1">
          <a:blip r:embed="rId3">
            <a:alphaModFix/>
          </a:blip>
          <a:srcRect/>
          <a:stretch/>
        </p:blipFill>
        <p:spPr>
          <a:xfrm>
            <a:off x="5486494" y="789870"/>
            <a:ext cx="1946400" cy="5792857"/>
          </a:xfrm>
          <a:prstGeom prst="rect">
            <a:avLst/>
          </a:prstGeom>
          <a:noFill/>
          <a:ln>
            <a:noFill/>
          </a:ln>
        </p:spPr>
      </p:pic>
      <p:sp>
        <p:nvSpPr>
          <p:cNvPr id="143" name="Google Shape;143;p27"/>
          <p:cNvSpPr txBox="1"/>
          <p:nvPr/>
        </p:nvSpPr>
        <p:spPr>
          <a:xfrm>
            <a:off x="1088682" y="1738744"/>
            <a:ext cx="4246800" cy="37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Calibri"/>
                <a:ea typeface="Calibri"/>
                <a:cs typeface="Calibri"/>
                <a:sym typeface="Calibri"/>
              </a:rPr>
              <a:t>Newspaper Caption</a:t>
            </a:r>
            <a:r>
              <a:rPr lang="en-CA" sz="1800" i="0" u="none" strike="noStrike" cap="non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800" i="0" u="none" strike="noStrike" cap="none">
                <a:solidFill>
                  <a:schemeClr val="dk1"/>
                </a:solidFill>
                <a:latin typeface="Calibri"/>
                <a:ea typeface="Calibri"/>
                <a:cs typeface="Calibri"/>
                <a:sym typeface="Calibri"/>
              </a:rPr>
              <a:t>“A POLITICAL FOOTBALL?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800" i="0" u="none" strike="noStrike" cap="none">
                <a:solidFill>
                  <a:schemeClr val="dk1"/>
                </a:solidFill>
                <a:latin typeface="Calibri"/>
                <a:ea typeface="Calibri"/>
                <a:cs typeface="Calibri"/>
                <a:sym typeface="Calibri"/>
              </a:rPr>
              <a:t>It appears that this football is too hot for Conservative leader Robert Stanfield to handle. He missed the catch while throwing ball around in North Bay yesterday”</a:t>
            </a:r>
            <a:endParaRPr sz="1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Calibri"/>
                <a:ea typeface="Calibri"/>
                <a:cs typeface="Calibri"/>
                <a:sym typeface="Calibri"/>
              </a:rPr>
              <a:t>Source</a:t>
            </a:r>
            <a:r>
              <a:rPr lang="en-CA" sz="1800" i="0" u="none" strike="noStrike" cap="none">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CA" sz="1800" i="0" u="none" strike="noStrike" cap="none">
                <a:solidFill>
                  <a:schemeClr val="dk1"/>
                </a:solidFill>
                <a:latin typeface="Calibri"/>
                <a:ea typeface="Calibri"/>
                <a:cs typeface="Calibri"/>
                <a:sym typeface="Calibri"/>
              </a:rPr>
              <a:t>The Globe and Mail, May 31, 1974, A1 (Front page)</a:t>
            </a:r>
            <a:endParaRPr sz="14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8" descr="https://iconicphotos.files.wordpress.com/2009/08/08_stanfield_catch_74.jpg"/>
          <p:cNvPicPr preferRelativeResize="0"/>
          <p:nvPr/>
        </p:nvPicPr>
        <p:blipFill rotWithShape="1">
          <a:blip r:embed="rId3">
            <a:alphaModFix/>
          </a:blip>
          <a:srcRect/>
          <a:stretch/>
        </p:blipFill>
        <p:spPr>
          <a:xfrm>
            <a:off x="3020504" y="1396877"/>
            <a:ext cx="3102991" cy="4064245"/>
          </a:xfrm>
          <a:prstGeom prst="rect">
            <a:avLst/>
          </a:prstGeom>
          <a:noFill/>
          <a:ln>
            <a:noFill/>
          </a:ln>
        </p:spPr>
      </p:pic>
      <p:sp>
        <p:nvSpPr>
          <p:cNvPr id="149" name="Google Shape;149;p28"/>
          <p:cNvSpPr txBox="1"/>
          <p:nvPr/>
        </p:nvSpPr>
        <p:spPr>
          <a:xfrm>
            <a:off x="2723549" y="5527075"/>
            <a:ext cx="3767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i="0" u="none" strike="noStrike" cap="none">
                <a:solidFill>
                  <a:schemeClr val="dk1"/>
                </a:solidFill>
                <a:latin typeface="Calibri"/>
                <a:ea typeface="Calibri"/>
                <a:cs typeface="Calibri"/>
                <a:sym typeface="Calibri"/>
              </a:rPr>
              <a:t>Unpublished photo from the same day</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p:nvPr/>
        </p:nvSpPr>
        <p:spPr>
          <a:xfrm>
            <a:off x="597100" y="1537600"/>
            <a:ext cx="7839000" cy="28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200">
                <a:solidFill>
                  <a:schemeClr val="dk1"/>
                </a:solidFill>
                <a:latin typeface="Calibri"/>
                <a:ea typeface="Calibri"/>
                <a:cs typeface="Calibri"/>
                <a:sym typeface="Calibri"/>
              </a:rPr>
              <a:t>T</a:t>
            </a:r>
            <a:r>
              <a:rPr lang="en-CA" sz="2100">
                <a:solidFill>
                  <a:schemeClr val="dk1"/>
                </a:solidFill>
                <a:latin typeface="Calibri"/>
                <a:ea typeface="Calibri"/>
                <a:cs typeface="Calibri"/>
                <a:sym typeface="Calibri"/>
              </a:rPr>
              <a:t>he following images are part of a set. They represent different interpretations of a photo taken during Prime Minister Justin Trudeau’s first visit to meet American President Donald Trump in February 2017.</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CA" sz="2100">
                <a:solidFill>
                  <a:schemeClr val="dk1"/>
                </a:solidFill>
                <a:latin typeface="Calibri"/>
                <a:ea typeface="Calibri"/>
                <a:cs typeface="Calibri"/>
                <a:sym typeface="Calibri"/>
              </a:rPr>
              <a:t>These examples provide an opportunity to discuss how images can be remixed online or how different captions/headlines can encourage the viewer to interpret the image differently. </a:t>
            </a:r>
            <a:endParaRPr sz="2100">
              <a:solidFill>
                <a:schemeClr val="dk1"/>
              </a:solidFill>
              <a:latin typeface="Calibri"/>
              <a:ea typeface="Calibri"/>
              <a:cs typeface="Calibri"/>
              <a:sym typeface="Calibri"/>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0" marR="0" lvl="0" indent="0" algn="l" rtl="0">
              <a:spcBef>
                <a:spcPts val="0"/>
              </a:spcBef>
              <a:spcAft>
                <a:spcPts val="0"/>
              </a:spcAft>
              <a:buNone/>
            </a:pPr>
            <a:r>
              <a:rPr lang="en-CA"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
        <p:nvSpPr>
          <p:cNvPr id="155" name="Google Shape;155;p29"/>
          <p:cNvSpPr txBox="1">
            <a:spLocks noGrp="1"/>
          </p:cNvSpPr>
          <p:nvPr>
            <p:ph type="title"/>
          </p:nvPr>
        </p:nvSpPr>
        <p:spPr>
          <a:xfrm>
            <a:off x="247400" y="91950"/>
            <a:ext cx="8760000" cy="807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80"/>
              <a:buFont typeface="Calibri"/>
              <a:buNone/>
            </a:pPr>
            <a:r>
              <a:rPr lang="en-CA" sz="2900"/>
              <a:t>Different Images, Same Event - Example #2</a:t>
            </a:r>
            <a:endParaRPr sz="29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p:nvPr/>
        </p:nvSpPr>
        <p:spPr>
          <a:xfrm>
            <a:off x="292825" y="1568975"/>
            <a:ext cx="8390700" cy="359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b="1">
                <a:solidFill>
                  <a:schemeClr val="dk1"/>
                </a:solidFill>
                <a:latin typeface="DM Sans"/>
                <a:ea typeface="DM Sans"/>
                <a:cs typeface="DM Sans"/>
                <a:sym typeface="DM Sans"/>
              </a:rPr>
              <a:t>Guiding questions:</a:t>
            </a:r>
            <a:endParaRPr sz="2400" b="1">
              <a:solidFill>
                <a:schemeClr val="dk1"/>
              </a:solidFill>
              <a:latin typeface="DM Sans"/>
              <a:ea typeface="DM Sans"/>
              <a:cs typeface="DM Sans"/>
              <a:sym typeface="DM Sans"/>
            </a:endParaRPr>
          </a:p>
          <a:p>
            <a:pPr marL="457200" marR="0" lvl="0" indent="-381000" algn="l" rtl="0">
              <a:spcBef>
                <a:spcPts val="0"/>
              </a:spcBef>
              <a:spcAft>
                <a:spcPts val="0"/>
              </a:spcAft>
              <a:buClr>
                <a:schemeClr val="dk1"/>
              </a:buClr>
              <a:buSzPts val="2400"/>
              <a:buFont typeface="DM Sans"/>
              <a:buChar char="●"/>
            </a:pPr>
            <a:r>
              <a:rPr lang="en-CA" sz="2400" b="1">
                <a:solidFill>
                  <a:schemeClr val="dk1"/>
                </a:solidFill>
                <a:latin typeface="DM Sans"/>
                <a:ea typeface="DM Sans"/>
                <a:cs typeface="DM Sans"/>
                <a:sym typeface="DM Sans"/>
              </a:rPr>
              <a:t>How can images be reused? </a:t>
            </a:r>
            <a:endParaRPr sz="2400" b="1">
              <a:solidFill>
                <a:schemeClr val="dk1"/>
              </a:solidFill>
              <a:latin typeface="DM Sans"/>
              <a:ea typeface="DM Sans"/>
              <a:cs typeface="DM Sans"/>
              <a:sym typeface="DM Sans"/>
            </a:endParaRPr>
          </a:p>
          <a:p>
            <a:pPr marL="457200" marR="0" lvl="0" indent="-381000" algn="l" rtl="0">
              <a:spcBef>
                <a:spcPts val="0"/>
              </a:spcBef>
              <a:spcAft>
                <a:spcPts val="0"/>
              </a:spcAft>
              <a:buClr>
                <a:schemeClr val="dk1"/>
              </a:buClr>
              <a:buSzPts val="2400"/>
              <a:buFont typeface="DM Sans"/>
              <a:buChar char="●"/>
            </a:pPr>
            <a:r>
              <a:rPr lang="en-CA" sz="2400" b="1">
                <a:solidFill>
                  <a:schemeClr val="dk1"/>
                </a:solidFill>
                <a:latin typeface="DM Sans"/>
                <a:ea typeface="DM Sans"/>
                <a:cs typeface="DM Sans"/>
                <a:sym typeface="DM Sans"/>
              </a:rPr>
              <a:t>How can different captions/headlines influence the viewer’s interpretation of an event?</a:t>
            </a:r>
            <a:endParaRPr sz="2400" b="1">
              <a:solidFill>
                <a:schemeClr val="dk1"/>
              </a:solidFill>
              <a:latin typeface="DM Sans"/>
              <a:ea typeface="DM Sans"/>
              <a:cs typeface="DM Sans"/>
              <a:sym typeface="DM Sans"/>
            </a:endParaRPr>
          </a:p>
          <a:p>
            <a:pPr marL="0" marR="0" lvl="0" indent="0" algn="l" rtl="0">
              <a:spcBef>
                <a:spcPts val="0"/>
              </a:spcBef>
              <a:spcAft>
                <a:spcPts val="0"/>
              </a:spcAft>
              <a:buNone/>
            </a:pPr>
            <a:endParaRPr sz="2400">
              <a:solidFill>
                <a:schemeClr val="dk1"/>
              </a:solidFill>
              <a:latin typeface="DM Sans"/>
              <a:ea typeface="DM Sans"/>
              <a:cs typeface="DM Sans"/>
              <a:sym typeface="DM Sans"/>
            </a:endParaRPr>
          </a:p>
          <a:p>
            <a:pPr marL="0" marR="0" lvl="0" indent="0" algn="l" rtl="0">
              <a:spcBef>
                <a:spcPts val="0"/>
              </a:spcBef>
              <a:spcAft>
                <a:spcPts val="0"/>
              </a:spcAft>
              <a:buNone/>
            </a:pPr>
            <a:r>
              <a:rPr lang="en-CA" sz="2200">
                <a:solidFill>
                  <a:schemeClr val="dk1"/>
                </a:solidFill>
                <a:latin typeface="DM Sans"/>
                <a:ea typeface="DM Sans"/>
                <a:cs typeface="DM Sans"/>
                <a:sym typeface="DM Sans"/>
              </a:rPr>
              <a:t>The following set of images represent different interpretations of a photo taken during Prime Minister Justin Trudeau’s first visit to meet American President Donald Trump in February 2017.</a:t>
            </a:r>
            <a:endParaRPr sz="2200">
              <a:solidFill>
                <a:schemeClr val="dk1"/>
              </a:solidFill>
              <a:latin typeface="DM Sans"/>
              <a:ea typeface="DM Sans"/>
              <a:cs typeface="DM Sans"/>
              <a:sym typeface="DM Sans"/>
            </a:endParaRPr>
          </a:p>
          <a:p>
            <a:pPr marL="0" marR="0" lvl="0" indent="0" algn="l" rtl="0">
              <a:spcBef>
                <a:spcPts val="0"/>
              </a:spcBef>
              <a:spcAft>
                <a:spcPts val="0"/>
              </a:spcAft>
              <a:buNone/>
            </a:pPr>
            <a:endParaRPr>
              <a:solidFill>
                <a:schemeClr val="dk1"/>
              </a:solidFill>
              <a:latin typeface="DM Sans"/>
              <a:ea typeface="DM Sans"/>
              <a:cs typeface="DM Sans"/>
              <a:sym typeface="DM Sans"/>
            </a:endParaRPr>
          </a:p>
        </p:txBody>
      </p:sp>
      <p:sp>
        <p:nvSpPr>
          <p:cNvPr id="161" name="Google Shape;161;p30"/>
          <p:cNvSpPr txBox="1">
            <a:spLocks noGrp="1"/>
          </p:cNvSpPr>
          <p:nvPr>
            <p:ph type="title"/>
          </p:nvPr>
        </p:nvSpPr>
        <p:spPr>
          <a:xfrm>
            <a:off x="253350" y="266400"/>
            <a:ext cx="8262000" cy="568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3000">
                <a:latin typeface="DM Sans"/>
                <a:ea typeface="DM Sans"/>
                <a:cs typeface="DM Sans"/>
                <a:sym typeface="DM Sans"/>
              </a:rPr>
              <a:t>Different Images, Same Event - Example #2</a:t>
            </a:r>
            <a:endParaRPr sz="3000">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1"/>
          <p:cNvPicPr preferRelativeResize="0"/>
          <p:nvPr/>
        </p:nvPicPr>
        <p:blipFill rotWithShape="1">
          <a:blip r:embed="rId3">
            <a:alphaModFix/>
          </a:blip>
          <a:srcRect/>
          <a:stretch/>
        </p:blipFill>
        <p:spPr>
          <a:xfrm>
            <a:off x="1767551" y="356238"/>
            <a:ext cx="5608900" cy="61455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12600" y="1481750"/>
            <a:ext cx="5518799" cy="478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15614" y="573581"/>
            <a:ext cx="5512765" cy="55778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4"/>
          <p:cNvPicPr preferRelativeResize="0"/>
          <p:nvPr/>
        </p:nvPicPr>
        <p:blipFill rotWithShape="1">
          <a:blip r:embed="rId3">
            <a:alphaModFix/>
          </a:blip>
          <a:srcRect/>
          <a:stretch/>
        </p:blipFill>
        <p:spPr>
          <a:xfrm>
            <a:off x="2018949" y="1450168"/>
            <a:ext cx="5106113" cy="46869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pic>
        <p:nvPicPr>
          <p:cNvPr id="40" name="Google Shape;40;p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00613" y="1360250"/>
            <a:ext cx="7342774" cy="4137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5"/>
          <p:cNvPicPr preferRelativeResize="0"/>
          <p:nvPr/>
        </p:nvPicPr>
        <p:blipFill rotWithShape="1">
          <a:blip r:embed="rId3">
            <a:alphaModFix/>
          </a:blip>
          <a:srcRect/>
          <a:stretch/>
        </p:blipFill>
        <p:spPr>
          <a:xfrm>
            <a:off x="1768518" y="1686668"/>
            <a:ext cx="5606951" cy="36211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6"/>
          <p:cNvPicPr preferRelativeResize="0"/>
          <p:nvPr/>
        </p:nvPicPr>
        <p:blipFill rotWithShape="1">
          <a:blip r:embed="rId3">
            <a:alphaModFix/>
          </a:blip>
          <a:srcRect/>
          <a:stretch/>
        </p:blipFill>
        <p:spPr>
          <a:xfrm>
            <a:off x="2173887" y="1456674"/>
            <a:ext cx="4796225" cy="4615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7"/>
          <p:cNvPicPr preferRelativeResize="0"/>
          <p:nvPr/>
        </p:nvPicPr>
        <p:blipFill rotWithShape="1">
          <a:blip r:embed="rId3">
            <a:alphaModFix/>
          </a:blip>
          <a:srcRect/>
          <a:stretch/>
        </p:blipFill>
        <p:spPr>
          <a:xfrm>
            <a:off x="2364488" y="1433919"/>
            <a:ext cx="4415018" cy="1455618"/>
          </a:xfrm>
          <a:prstGeom prst="rect">
            <a:avLst/>
          </a:prstGeom>
          <a:noFill/>
          <a:ln>
            <a:noFill/>
          </a:ln>
        </p:spPr>
      </p:pic>
      <p:pic>
        <p:nvPicPr>
          <p:cNvPr id="197" name="Google Shape;197;p37"/>
          <p:cNvPicPr preferRelativeResize="0"/>
          <p:nvPr/>
        </p:nvPicPr>
        <p:blipFill rotWithShape="1">
          <a:blip r:embed="rId4">
            <a:alphaModFix/>
          </a:blip>
          <a:srcRect/>
          <a:stretch/>
        </p:blipFill>
        <p:spPr>
          <a:xfrm>
            <a:off x="2258957" y="2972174"/>
            <a:ext cx="4626081" cy="2431658"/>
          </a:xfrm>
          <a:prstGeom prst="rect">
            <a:avLst/>
          </a:prstGeom>
          <a:noFill/>
          <a:ln>
            <a:noFill/>
          </a:ln>
        </p:spPr>
      </p:pic>
      <p:sp>
        <p:nvSpPr>
          <p:cNvPr id="198" name="Google Shape;198;p37"/>
          <p:cNvSpPr txBox="1"/>
          <p:nvPr/>
        </p:nvSpPr>
        <p:spPr>
          <a:xfrm>
            <a:off x="2258958" y="5403832"/>
            <a:ext cx="4137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a:solidFill>
                  <a:schemeClr val="lt1"/>
                </a:solidFill>
                <a:latin typeface="Calibri"/>
                <a:ea typeface="Calibri"/>
                <a:cs typeface="Calibri"/>
                <a:sym typeface="Calibri"/>
              </a:rPr>
              <a:t>Source: </a:t>
            </a:r>
            <a:r>
              <a:rPr lang="en-CA"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https://nationalpost.com/news/politics/trudeau-trump</a:t>
            </a:r>
            <a:endParaRPr sz="12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8"/>
          <p:cNvSpPr txBox="1"/>
          <p:nvPr/>
        </p:nvSpPr>
        <p:spPr>
          <a:xfrm>
            <a:off x="292825" y="1568975"/>
            <a:ext cx="8390700" cy="359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2400" b="1">
                <a:solidFill>
                  <a:schemeClr val="dk1"/>
                </a:solidFill>
                <a:latin typeface="DM Sans"/>
                <a:ea typeface="DM Sans"/>
                <a:cs typeface="DM Sans"/>
                <a:sym typeface="DM Sans"/>
              </a:rPr>
              <a:t>Guiding questions:</a:t>
            </a:r>
            <a:endParaRPr sz="2400" b="1">
              <a:solidFill>
                <a:schemeClr val="dk1"/>
              </a:solidFill>
              <a:latin typeface="DM Sans"/>
              <a:ea typeface="DM Sans"/>
              <a:cs typeface="DM Sans"/>
              <a:sym typeface="DM Sans"/>
            </a:endParaRPr>
          </a:p>
          <a:p>
            <a:pPr marL="457200" marR="0" lvl="0" indent="-381000" algn="l" rtl="0">
              <a:spcBef>
                <a:spcPts val="0"/>
              </a:spcBef>
              <a:spcAft>
                <a:spcPts val="0"/>
              </a:spcAft>
              <a:buClr>
                <a:schemeClr val="dk1"/>
              </a:buClr>
              <a:buSzPts val="2400"/>
              <a:buFont typeface="DM Sans"/>
              <a:buChar char="●"/>
            </a:pPr>
            <a:r>
              <a:rPr lang="en-CA" sz="2400" b="1">
                <a:solidFill>
                  <a:schemeClr val="dk1"/>
                </a:solidFill>
                <a:latin typeface="DM Sans"/>
                <a:ea typeface="DM Sans"/>
                <a:cs typeface="DM Sans"/>
                <a:sym typeface="DM Sans"/>
              </a:rPr>
              <a:t>How do media organizations use images to to tell stories?</a:t>
            </a:r>
            <a:endParaRPr sz="2400" b="1">
              <a:solidFill>
                <a:schemeClr val="dk1"/>
              </a:solidFill>
              <a:latin typeface="DM Sans"/>
              <a:ea typeface="DM Sans"/>
              <a:cs typeface="DM Sans"/>
              <a:sym typeface="DM Sans"/>
            </a:endParaRPr>
          </a:p>
          <a:p>
            <a:pPr marL="457200" marR="0" lvl="0" indent="-381000" algn="l" rtl="0">
              <a:spcBef>
                <a:spcPts val="0"/>
              </a:spcBef>
              <a:spcAft>
                <a:spcPts val="0"/>
              </a:spcAft>
              <a:buClr>
                <a:schemeClr val="dk1"/>
              </a:buClr>
              <a:buSzPts val="2400"/>
              <a:buFont typeface="DM Sans"/>
              <a:buChar char="●"/>
            </a:pPr>
            <a:r>
              <a:rPr lang="en-CA" sz="2400" b="1">
                <a:solidFill>
                  <a:schemeClr val="dk1"/>
                </a:solidFill>
                <a:latin typeface="DM Sans"/>
                <a:ea typeface="DM Sans"/>
                <a:cs typeface="DM Sans"/>
                <a:sym typeface="DM Sans"/>
              </a:rPr>
              <a:t>How do different media organization portray the same event?</a:t>
            </a:r>
            <a:endParaRPr sz="2400" b="1">
              <a:solidFill>
                <a:schemeClr val="dk1"/>
              </a:solidFill>
              <a:latin typeface="DM Sans"/>
              <a:ea typeface="DM Sans"/>
              <a:cs typeface="DM Sans"/>
              <a:sym typeface="DM Sans"/>
            </a:endParaRPr>
          </a:p>
          <a:p>
            <a:pPr marL="0" marR="0" lvl="0" indent="0" algn="l" rtl="0">
              <a:spcBef>
                <a:spcPts val="0"/>
              </a:spcBef>
              <a:spcAft>
                <a:spcPts val="0"/>
              </a:spcAft>
              <a:buNone/>
            </a:pPr>
            <a:endParaRPr sz="2400">
              <a:solidFill>
                <a:schemeClr val="dk1"/>
              </a:solidFill>
              <a:latin typeface="DM Sans"/>
              <a:ea typeface="DM Sans"/>
              <a:cs typeface="DM Sans"/>
              <a:sym typeface="DM Sans"/>
            </a:endParaRPr>
          </a:p>
          <a:p>
            <a:pPr marL="0" marR="0" lvl="0" indent="0" algn="l" rtl="0">
              <a:spcBef>
                <a:spcPts val="0"/>
              </a:spcBef>
              <a:spcAft>
                <a:spcPts val="0"/>
              </a:spcAft>
              <a:buNone/>
            </a:pPr>
            <a:r>
              <a:rPr lang="en-CA" sz="2200">
                <a:solidFill>
                  <a:schemeClr val="dk1"/>
                </a:solidFill>
                <a:latin typeface="DM Sans"/>
                <a:ea typeface="DM Sans"/>
                <a:cs typeface="DM Sans"/>
                <a:sym typeface="DM Sans"/>
              </a:rPr>
              <a:t>The following photos were published alongside different articles on ‘Freedom Convoy’ protests in Ottawa during February 2022. </a:t>
            </a:r>
            <a:endParaRPr sz="2200">
              <a:solidFill>
                <a:schemeClr val="dk1"/>
              </a:solidFill>
              <a:latin typeface="DM Sans"/>
              <a:ea typeface="DM Sans"/>
              <a:cs typeface="DM Sans"/>
              <a:sym typeface="DM Sans"/>
            </a:endParaRPr>
          </a:p>
          <a:p>
            <a:pPr marL="0" marR="0" lvl="0" indent="0" algn="l" rtl="0">
              <a:spcBef>
                <a:spcPts val="0"/>
              </a:spcBef>
              <a:spcAft>
                <a:spcPts val="0"/>
              </a:spcAft>
              <a:buNone/>
            </a:pPr>
            <a:endParaRPr sz="2200">
              <a:solidFill>
                <a:schemeClr val="dk1"/>
              </a:solidFill>
              <a:latin typeface="DM Sans"/>
              <a:ea typeface="DM Sans"/>
              <a:cs typeface="DM Sans"/>
              <a:sym typeface="DM Sans"/>
            </a:endParaRPr>
          </a:p>
          <a:p>
            <a:pPr marL="0" marR="0" lvl="0" indent="0" algn="l" rtl="0">
              <a:spcBef>
                <a:spcPts val="0"/>
              </a:spcBef>
              <a:spcAft>
                <a:spcPts val="0"/>
              </a:spcAft>
              <a:buNone/>
            </a:pPr>
            <a:endParaRPr>
              <a:solidFill>
                <a:schemeClr val="dk1"/>
              </a:solidFill>
              <a:latin typeface="DM Sans"/>
              <a:ea typeface="DM Sans"/>
              <a:cs typeface="DM Sans"/>
              <a:sym typeface="DM Sans"/>
            </a:endParaRPr>
          </a:p>
        </p:txBody>
      </p:sp>
      <p:sp>
        <p:nvSpPr>
          <p:cNvPr id="204" name="Google Shape;204;p38"/>
          <p:cNvSpPr txBox="1">
            <a:spLocks noGrp="1"/>
          </p:cNvSpPr>
          <p:nvPr>
            <p:ph type="title"/>
          </p:nvPr>
        </p:nvSpPr>
        <p:spPr>
          <a:xfrm>
            <a:off x="253350" y="266400"/>
            <a:ext cx="8262000" cy="568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200"/>
              <a:buFont typeface="Calibri"/>
              <a:buNone/>
            </a:pPr>
            <a:r>
              <a:rPr lang="en-CA" sz="3000">
                <a:latin typeface="DM Sans"/>
                <a:ea typeface="DM Sans"/>
                <a:cs typeface="DM Sans"/>
                <a:sym typeface="DM Sans"/>
              </a:rPr>
              <a:t>Different Images, Same Event - Example #3</a:t>
            </a:r>
            <a:endParaRPr sz="3000">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9"/>
          <p:cNvPicPr preferRelativeResize="0"/>
          <p:nvPr/>
        </p:nvPicPr>
        <p:blipFill>
          <a:blip r:embed="rId3">
            <a:alphaModFix/>
          </a:blip>
          <a:stretch>
            <a:fillRect/>
          </a:stretch>
        </p:blipFill>
        <p:spPr>
          <a:xfrm>
            <a:off x="1686425" y="1264813"/>
            <a:ext cx="5771150" cy="4328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260025" y="152400"/>
            <a:ext cx="4623951" cy="6553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1"/>
          <p:cNvPicPr preferRelativeResize="0"/>
          <p:nvPr/>
        </p:nvPicPr>
        <p:blipFill>
          <a:blip r:embed="rId3">
            <a:alphaModFix/>
          </a:blip>
          <a:stretch>
            <a:fillRect/>
          </a:stretch>
        </p:blipFill>
        <p:spPr>
          <a:xfrm>
            <a:off x="532588" y="669075"/>
            <a:ext cx="8078824" cy="4847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044450" y="152400"/>
            <a:ext cx="5055086" cy="65531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43"/>
          <p:cNvPicPr preferRelativeResize="0"/>
          <p:nvPr/>
        </p:nvPicPr>
        <p:blipFill>
          <a:blip r:embed="rId3">
            <a:alphaModFix/>
          </a:blip>
          <a:stretch>
            <a:fillRect/>
          </a:stretch>
        </p:blipFill>
        <p:spPr>
          <a:xfrm>
            <a:off x="861649" y="367225"/>
            <a:ext cx="7420699" cy="5206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17725" y="152400"/>
            <a:ext cx="5308542" cy="6553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3">
            <a:alphaModFix/>
          </a:blip>
          <a:srcRect/>
          <a:stretch/>
        </p:blipFill>
        <p:spPr>
          <a:xfrm>
            <a:off x="1413381" y="1325875"/>
            <a:ext cx="6317249" cy="42062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1712100"/>
            <a:ext cx="9144000" cy="49339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ctrTitle" idx="4294967295"/>
          </p:nvPr>
        </p:nvSpPr>
        <p:spPr>
          <a:xfrm>
            <a:off x="619298" y="2967644"/>
            <a:ext cx="7772400" cy="733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alibri"/>
              <a:buNone/>
            </a:pPr>
            <a:r>
              <a:rPr lang="en-CA">
                <a:solidFill>
                  <a:schemeClr val="dk1"/>
                </a:solidFill>
              </a:rPr>
              <a:t>Activities — Example Images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2"/>
          <p:cNvPicPr preferRelativeResize="0"/>
          <p:nvPr/>
        </p:nvPicPr>
        <p:blipFill rotWithShape="1">
          <a:blip r:embed="rId3">
            <a:alphaModFix/>
          </a:blip>
          <a:srcRect/>
          <a:stretch/>
        </p:blipFill>
        <p:spPr>
          <a:xfrm>
            <a:off x="1760218" y="1554477"/>
            <a:ext cx="5623560" cy="3749040"/>
          </a:xfrm>
          <a:prstGeom prst="rect">
            <a:avLst/>
          </a:prstGeom>
          <a:noFill/>
          <a:ln>
            <a:noFill/>
          </a:ln>
        </p:spPr>
      </p:pic>
      <p:sp>
        <p:nvSpPr>
          <p:cNvPr id="61" name="Google Shape;61;p12"/>
          <p:cNvSpPr txBox="1">
            <a:spLocks noGrp="1"/>
          </p:cNvSpPr>
          <p:nvPr>
            <p:ph type="title"/>
          </p:nvPr>
        </p:nvSpPr>
        <p:spPr>
          <a:xfrm>
            <a:off x="361273" y="202569"/>
            <a:ext cx="7772400" cy="733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alibri"/>
              <a:buNone/>
            </a:pPr>
            <a:r>
              <a:rPr lang="en-CA"/>
              <a:t>Walk-through Demonstration</a:t>
            </a:r>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descr="What’s going on in this picture? Look closely at the image above or view it in a &lt;a href=&quot;https://static01.nyt.com/images/2021/11/12/learning/VTS11-14-21LN/VTS11-14-21LN-superJumbo.jpg&quot;&gt;larger size&lt;/a&gt;, then tell us what you see by posting a comment. On Thursday afternoon, we will reveal more about the image and its origins at the bottom of this post."/>
          <p:cNvPicPr preferRelativeResize="0"/>
          <p:nvPr/>
        </p:nvPicPr>
        <p:blipFill>
          <a:blip r:embed="rId3">
            <a:alphaModFix/>
          </a:blip>
          <a:stretch>
            <a:fillRect/>
          </a:stretch>
        </p:blipFill>
        <p:spPr>
          <a:xfrm>
            <a:off x="1338399" y="1259050"/>
            <a:ext cx="6381890" cy="425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530000" y="5597975"/>
            <a:ext cx="68754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CA" sz="1800">
                <a:solidFill>
                  <a:schemeClr val="dk1"/>
                </a:solidFill>
                <a:latin typeface="Calibri"/>
                <a:ea typeface="Calibri"/>
                <a:cs typeface="Calibri"/>
                <a:sym typeface="Calibri"/>
              </a:rPr>
              <a:t>Jasper Hunter on Halloween in Churchill. Townspeople drive behind trick-or-treaters to protect them from polar bear attacks, a real danger. From The New York Times, Nov 4, 2021</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800">
              <a:solidFill>
                <a:schemeClr val="lt1"/>
              </a:solidFill>
              <a:latin typeface="DM Sans"/>
              <a:ea typeface="DM Sans"/>
              <a:cs typeface="DM Sans"/>
              <a:sym typeface="DM Sans"/>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2" name="Google Shape;72;p14" descr="What’s going on in this picture? Look closely at the image above or view it in a &lt;a href=&quot;https://static01.nyt.com/images/2021/11/12/learning/VTS11-14-21LN/VTS11-14-21LN-superJumbo.jpg&quot;&gt;larger size&lt;/a&gt;, then tell us what you see by posting a comment. On Thursday afternoon, we will reveal more about the image and its origins at the bottom of this post."/>
          <p:cNvPicPr preferRelativeResize="0"/>
          <p:nvPr/>
        </p:nvPicPr>
        <p:blipFill>
          <a:blip r:embed="rId3">
            <a:alphaModFix/>
          </a:blip>
          <a:stretch>
            <a:fillRect/>
          </a:stretch>
        </p:blipFill>
        <p:spPr>
          <a:xfrm>
            <a:off x="1338399" y="1250525"/>
            <a:ext cx="6381890" cy="4254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On-screen Show (4:3)</PresentationFormat>
  <Paragraphs>137</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Poppins</vt:lpstr>
      <vt:lpstr>DM Sans</vt:lpstr>
      <vt:lpstr>Arial</vt:lpstr>
      <vt:lpstr>Calibri</vt:lpstr>
      <vt:lpstr>Roboto</vt:lpstr>
      <vt:lpstr>Office Theme</vt:lpstr>
      <vt:lpstr>Questioning Images</vt:lpstr>
      <vt:lpstr>Starter</vt:lpstr>
      <vt:lpstr>PowerPoint Presentation</vt:lpstr>
      <vt:lpstr>PowerPoint Presentation</vt:lpstr>
      <vt:lpstr>PowerPoint Presentation</vt:lpstr>
      <vt:lpstr>Activities — Example Images</vt:lpstr>
      <vt:lpstr>Walk-through Demonstration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Images, Same Event - Example #1</vt:lpstr>
      <vt:lpstr>PowerPoint Presentation</vt:lpstr>
      <vt:lpstr>PowerPoint Presentation</vt:lpstr>
      <vt:lpstr>PowerPoint Presentation</vt:lpstr>
      <vt:lpstr>Different Images, Same Event - Example #2</vt:lpstr>
      <vt:lpstr>Different Images, Same Event -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Images, Same Event - Example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Questioning Images</dc:title>
  <cp:lastModifiedBy>Justine Becker</cp:lastModifiedBy>
  <cp:revision>1</cp:revision>
  <dcterms:modified xsi:type="dcterms:W3CDTF">2023-12-15T20:59:18Z</dcterms:modified>
</cp:coreProperties>
</file>