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Poppins"/>
      <p:regular r:id="rId15"/>
      <p:bold r:id="rId16"/>
      <p:italic r:id="rId17"/>
      <p:boldItalic r:id="rId18"/>
    </p:embeddedFont>
    <p:embeddedFont>
      <p:font typeface="DM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.fntdata"/><Relationship Id="rId11" Type="http://schemas.openxmlformats.org/officeDocument/2006/relationships/slide" Target="slides/slide6.xml"/><Relationship Id="rId22" Type="http://schemas.openxmlformats.org/officeDocument/2006/relationships/font" Target="fonts/DMSans-boldItalic.fntdata"/><Relationship Id="rId10" Type="http://schemas.openxmlformats.org/officeDocument/2006/relationships/slide" Target="slides/slide5.xml"/><Relationship Id="rId21" Type="http://schemas.openxmlformats.org/officeDocument/2006/relationships/font" Target="fonts/DM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regular.fntdata"/><Relationship Id="rId14" Type="http://schemas.openxmlformats.org/officeDocument/2006/relationships/slide" Target="slides/slide9.xml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regular.fntdata"/><Relationship Id="rId6" Type="http://schemas.openxmlformats.org/officeDocument/2006/relationships/slide" Target="slides/slide1.xml"/><Relationship Id="rId18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" name="Google Shape;1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242d2851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" name="Google Shape;24;g1242d28513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242d28513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" name="Google Shape;36;g1242d285131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242d285131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g1242d285131_0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242d28513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g1242d285131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42d28513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g1242d285131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42d28513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1242d285131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42d28513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1242d285131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42d28513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g1242d285131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7F3B85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78100" y="2733000"/>
            <a:ext cx="67878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Poppins"/>
              <a:buNone/>
              <a:defRPr sz="45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/>
        </p:nvSpPr>
        <p:spPr>
          <a:xfrm>
            <a:off x="7466025" y="6375525"/>
            <a:ext cx="16323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Digital media literacy</a:t>
            </a:r>
            <a:endParaRPr sz="95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DM Sans"/>
              <a:buChar char="•"/>
              <a:defRPr i="0" sz="2800" u="none" cap="none" strike="noStrike">
                <a:solidFill>
                  <a:srgbClr val="3F3F3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DM Sans"/>
              <a:buChar char="•"/>
              <a:defRPr i="0" sz="2400" u="none" cap="none" strike="noStrike">
                <a:solidFill>
                  <a:srgbClr val="3F3F3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3F3F3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DM Sans"/>
              <a:buChar char="•"/>
              <a:defRPr i="0" sz="1800" u="none" cap="none" strike="noStrike">
                <a:solidFill>
                  <a:srgbClr val="3F3F3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DM Sans"/>
              <a:buChar char="•"/>
              <a:defRPr i="0" sz="1800" u="none" cap="none" strike="noStrike">
                <a:solidFill>
                  <a:srgbClr val="3F3F3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567725" y="5785850"/>
            <a:ext cx="1268874" cy="6352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/>
        </p:nvSpPr>
        <p:spPr>
          <a:xfrm>
            <a:off x="7466263" y="6370500"/>
            <a:ext cx="14718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7F3B85"/>
                </a:solidFill>
                <a:latin typeface="Poppins"/>
                <a:ea typeface="Poppins"/>
                <a:cs typeface="Poppins"/>
                <a:sym typeface="Poppins"/>
              </a:rPr>
              <a:t>Digital media literacy</a:t>
            </a:r>
            <a:endParaRPr sz="950">
              <a:solidFill>
                <a:srgbClr val="7F3B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7F3B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4.jp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F3B8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1178100" y="2733000"/>
            <a:ext cx="67878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5000">
                <a:solidFill>
                  <a:schemeClr val="lt1"/>
                </a:solidFill>
              </a:rPr>
              <a:t>Informed Citizenship</a:t>
            </a:r>
            <a:endParaRPr sz="5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263052" y="256425"/>
            <a:ext cx="598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Online Platforms</a:t>
            </a:r>
            <a:endParaRPr i="0" sz="3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250500" y="1443900"/>
            <a:ext cx="85377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Most information comes to us through </a:t>
            </a:r>
            <a:r>
              <a:rPr b="1"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online platforms </a:t>
            </a:r>
            <a:endParaRPr sz="2100">
              <a:latin typeface="DM Sans"/>
              <a:ea typeface="DM Sans"/>
              <a:cs typeface="DM Sans"/>
              <a:sym typeface="DM Sans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○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Search engines </a:t>
            </a:r>
            <a:endParaRPr sz="2100">
              <a:latin typeface="DM Sans"/>
              <a:ea typeface="DM Sans"/>
              <a:cs typeface="DM Sans"/>
              <a:sym typeface="DM Sans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○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Social media sites</a:t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Because they filter or control the flow of information we see, platforms have a lot of power.</a:t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4653" y="3782957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4649" y="5246276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32986" y="3785458"/>
            <a:ext cx="1120468" cy="112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56337" y="3659899"/>
            <a:ext cx="137772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02271" y="5348115"/>
            <a:ext cx="2054054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69289" y="5172625"/>
            <a:ext cx="1264764" cy="127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332250" y="236675"/>
            <a:ext cx="567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"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Algorithms</a:t>
            </a:r>
            <a:endParaRPr i="0" sz="3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663450" y="1428500"/>
            <a:ext cx="81342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2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Algorithms are programs</a:t>
            </a:r>
            <a:r>
              <a:rPr b="1" i="0" lang="en" sz="2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i="0" lang="en" sz="2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that </a:t>
            </a:r>
            <a:r>
              <a:rPr b="1" i="0" lang="en" sz="2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tell computers</a:t>
            </a:r>
            <a:r>
              <a:rPr i="0" lang="en" sz="2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i="0" lang="en" sz="2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or online platforms how to perform tasks</a:t>
            </a:r>
            <a:r>
              <a:rPr i="0" lang="en" sz="2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such as sorting information.</a:t>
            </a:r>
            <a:endParaRPr i="0" sz="2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225" y="2605975"/>
            <a:ext cx="3431675" cy="40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7425" y="3118000"/>
            <a:ext cx="4884800" cy="35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332250" y="1503750"/>
            <a:ext cx="8134200" cy="3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You have probably observed information or advertisements online that were based on your previous internet searches or content that you read or watched.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○"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Can you share an example from your own life of when this has happened? 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Are there other times you have noticed algorithms personalizing your internet experience?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 is your understanding of how recommendation algorithms work?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332250" y="236675"/>
            <a:ext cx="653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Discussion: Algori</a:t>
            </a:r>
            <a:r>
              <a:rPr b="1" lang="en"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thms</a:t>
            </a:r>
            <a:endParaRPr i="0" sz="3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352250" y="1442800"/>
            <a:ext cx="83868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Online platforms want to keep you online as long as possible by </a:t>
            </a:r>
            <a:r>
              <a:rPr b="1"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displaying posts that are popular, new or interesting</a:t>
            </a:r>
            <a:r>
              <a:rPr b="1"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to you.</a:t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 more time you spend on a social media site, the more ads you see, and </a:t>
            </a:r>
            <a:r>
              <a:rPr b="1"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 more money the online platform makes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577" y="3859000"/>
            <a:ext cx="4368350" cy="19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/>
          <p:nvPr/>
        </p:nvSpPr>
        <p:spPr>
          <a:xfrm>
            <a:off x="352250" y="246575"/>
            <a:ext cx="6690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Holding your attention</a:t>
            </a:r>
            <a:endParaRPr i="0" sz="3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337334" y="249600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Filter bubbles</a:t>
            </a:r>
            <a:endParaRPr i="0" sz="3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337325" y="1572000"/>
            <a:ext cx="80517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When we are only exposed to information that we like or agree with, it can create </a:t>
            </a:r>
            <a:r>
              <a:rPr b="1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filter bubbles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3">
            <a:alphaModFix/>
          </a:blip>
          <a:srcRect b="10301" l="0" r="0" t="10086"/>
          <a:stretch/>
        </p:blipFill>
        <p:spPr>
          <a:xfrm>
            <a:off x="1515700" y="2690050"/>
            <a:ext cx="5694950" cy="26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352100" y="1490000"/>
            <a:ext cx="7886700" cy="4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i="0" sz="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 might happen to our understanding of people, issues, and events if we only see news or information we like or agree with?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 impact might ‘filter bubbles’ have on discussions of divisive political issues?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Should we make an effort to avoid ending up in a filter bubble? What steps might we take to become exposed to different perspectives?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352100" y="187102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Discussion: Filter Bubbles</a:t>
            </a:r>
            <a:endParaRPr b="1" i="0" sz="3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336925" y="1546275"/>
            <a:ext cx="8309400" cy="26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When people are in filter bubbles, it can make it more difficult to connect with others who like different things, or have different political views.</a:t>
            </a:r>
            <a:endParaRPr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It can also make people more likely to believe information that supports their existing beliefs.</a:t>
            </a:r>
            <a:endParaRPr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3" name="Google Shape;73;p11"/>
          <p:cNvSpPr/>
          <p:nvPr/>
        </p:nvSpPr>
        <p:spPr>
          <a:xfrm>
            <a:off x="336922" y="249575"/>
            <a:ext cx="802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Divisions and c</a:t>
            </a:r>
            <a:r>
              <a:rPr b="1" lang="en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onfirmation</a:t>
            </a:r>
            <a:r>
              <a:rPr b="1" lang="en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bias</a:t>
            </a:r>
            <a:endParaRPr i="0" sz="3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5225" y="3977350"/>
            <a:ext cx="5295400" cy="25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346800" y="1370225"/>
            <a:ext cx="8109900" cy="4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 is the benefit of thinking critically about online information? To you as an individual? To society as a whole?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 are the opportunities and challenges with getting news and information from online platforms?</a:t>
            </a:r>
            <a:endParaRPr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 you think the average person understands how online platforms work? What can we do to inform others so they become as knowledgeable as we are?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346809" y="269325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Discussion</a:t>
            </a:r>
            <a:endParaRPr i="0" sz="3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